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4"/>
  </p:sldMasterIdLst>
  <p:notesMasterIdLst>
    <p:notesMasterId r:id="rId51"/>
  </p:notesMasterIdLst>
  <p:sldIdLst>
    <p:sldId id="301" r:id="rId5"/>
    <p:sldId id="257" r:id="rId6"/>
    <p:sldId id="276" r:id="rId7"/>
    <p:sldId id="285" r:id="rId8"/>
    <p:sldId id="286" r:id="rId9"/>
    <p:sldId id="260" r:id="rId10"/>
    <p:sldId id="287" r:id="rId11"/>
    <p:sldId id="329" r:id="rId12"/>
    <p:sldId id="328" r:id="rId13"/>
    <p:sldId id="288" r:id="rId14"/>
    <p:sldId id="281" r:id="rId15"/>
    <p:sldId id="291" r:id="rId16"/>
    <p:sldId id="303" r:id="rId17"/>
    <p:sldId id="304" r:id="rId18"/>
    <p:sldId id="305" r:id="rId19"/>
    <p:sldId id="306" r:id="rId20"/>
    <p:sldId id="334" r:id="rId21"/>
    <p:sldId id="335" r:id="rId22"/>
    <p:sldId id="293" r:id="rId23"/>
    <p:sldId id="307" r:id="rId24"/>
    <p:sldId id="327" r:id="rId25"/>
    <p:sldId id="308" r:id="rId26"/>
    <p:sldId id="323" r:id="rId27"/>
    <p:sldId id="325" r:id="rId28"/>
    <p:sldId id="324" r:id="rId29"/>
    <p:sldId id="312" r:id="rId30"/>
    <p:sldId id="333" r:id="rId31"/>
    <p:sldId id="313" r:id="rId32"/>
    <p:sldId id="322" r:id="rId33"/>
    <p:sldId id="319" r:id="rId34"/>
    <p:sldId id="314" r:id="rId35"/>
    <p:sldId id="326" r:id="rId36"/>
    <p:sldId id="256" r:id="rId37"/>
    <p:sldId id="302" r:id="rId38"/>
    <p:sldId id="261" r:id="rId39"/>
    <p:sldId id="294" r:id="rId40"/>
    <p:sldId id="295" r:id="rId41"/>
    <p:sldId id="330" r:id="rId42"/>
    <p:sldId id="320" r:id="rId43"/>
    <p:sldId id="296" r:id="rId44"/>
    <p:sldId id="331" r:id="rId45"/>
    <p:sldId id="298" r:id="rId46"/>
    <p:sldId id="300" r:id="rId47"/>
    <p:sldId id="332" r:id="rId48"/>
    <p:sldId id="299" r:id="rId49"/>
    <p:sldId id="27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238F1-7AC1-41A1-AE24-A8AE3D162792}" v="12" dt="2021-07-22T00:34:50.159"/>
    <p1510:client id="{873EB4D8-112B-4121-953E-D8A72C9F94DB}" v="657" dt="2021-07-21T23:52:47.096"/>
    <p1510:client id="{5AD303ED-50AB-4E9C-9318-044D5E1A5691}" v="12" dt="2021-07-22T00:48:10.433"/>
    <p1510:client id="{A9EBB537-FFFA-4003-A19E-450EBAF61A97}" v="35" dt="2021-07-22T00:21:14.962"/>
    <p1510:client id="{AE4B206B-87E9-4929-A1B4-1F3711153338}" v="57" dt="2021-07-22T00:06:38.469"/>
    <p1510:client id="{CF9FD356-E15F-4DCC-A1C0-E07739F0F845}" v="6" dt="2021-07-22T00:28:26.767"/>
    <p1510:client id="{D843ADA3-DDD9-4F15-AA60-54E15890812D}" v="20" dt="2021-07-22T01:08:56.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Carman" userId="S::jason.carman@senecacollege.ca::1f74b0c8-6da4-4004-8dc4-296d09d1a81f" providerId="AD" clId="Web-{CF9FD356-E15F-4DCC-A1C0-E07739F0F845}"/>
    <pc:docChg chg="modSld">
      <pc:chgData name="Jason Carman" userId="S::jason.carman@senecacollege.ca::1f74b0c8-6da4-4004-8dc4-296d09d1a81f" providerId="AD" clId="Web-{CF9FD356-E15F-4DCC-A1C0-E07739F0F845}" dt="2021-07-22T00:28:26.767" v="2" actId="20577"/>
      <pc:docMkLst>
        <pc:docMk/>
      </pc:docMkLst>
      <pc:sldChg chg="modSp">
        <pc:chgData name="Jason Carman" userId="S::jason.carman@senecacollege.ca::1f74b0c8-6da4-4004-8dc4-296d09d1a81f" providerId="AD" clId="Web-{CF9FD356-E15F-4DCC-A1C0-E07739F0F845}" dt="2021-07-22T00:28:26.767" v="2" actId="20577"/>
        <pc:sldMkLst>
          <pc:docMk/>
          <pc:sldMk cId="231603212" sldId="329"/>
        </pc:sldMkLst>
        <pc:spChg chg="mod">
          <ac:chgData name="Jason Carman" userId="S::jason.carman@senecacollege.ca::1f74b0c8-6da4-4004-8dc4-296d09d1a81f" providerId="AD" clId="Web-{CF9FD356-E15F-4DCC-A1C0-E07739F0F845}" dt="2021-07-22T00:28:26.767" v="2" actId="20577"/>
          <ac:spMkLst>
            <pc:docMk/>
            <pc:sldMk cId="231603212" sldId="329"/>
            <ac:spMk id="3" creationId="{99DF4C7A-3854-7B4B-8D4F-4AD959A565DC}"/>
          </ac:spMkLst>
        </pc:spChg>
      </pc:sldChg>
    </pc:docChg>
  </pc:docChgLst>
  <pc:docChgLst>
    <pc:chgData name="Jason Carman" userId="S::jason.carman@senecacollege.ca::1f74b0c8-6da4-4004-8dc4-296d09d1a81f" providerId="AD" clId="Web-{D843ADA3-DDD9-4F15-AA60-54E15890812D}"/>
    <pc:docChg chg="modSld">
      <pc:chgData name="Jason Carman" userId="S::jason.carman@senecacollege.ca::1f74b0c8-6da4-4004-8dc4-296d09d1a81f" providerId="AD" clId="Web-{D843ADA3-DDD9-4F15-AA60-54E15890812D}" dt="2021-07-22T01:08:56.994" v="9" actId="20577"/>
      <pc:docMkLst>
        <pc:docMk/>
      </pc:docMkLst>
      <pc:sldChg chg="modSp">
        <pc:chgData name="Jason Carman" userId="S::jason.carman@senecacollege.ca::1f74b0c8-6da4-4004-8dc4-296d09d1a81f" providerId="AD" clId="Web-{D843ADA3-DDD9-4F15-AA60-54E15890812D}" dt="2021-07-22T01:08:56.994" v="9" actId="20577"/>
        <pc:sldMkLst>
          <pc:docMk/>
          <pc:sldMk cId="2537374602" sldId="326"/>
        </pc:sldMkLst>
        <pc:spChg chg="mod">
          <ac:chgData name="Jason Carman" userId="S::jason.carman@senecacollege.ca::1f74b0c8-6da4-4004-8dc4-296d09d1a81f" providerId="AD" clId="Web-{D843ADA3-DDD9-4F15-AA60-54E15890812D}" dt="2021-07-22T01:08:56.994" v="9" actId="20577"/>
          <ac:spMkLst>
            <pc:docMk/>
            <pc:sldMk cId="2537374602" sldId="326"/>
            <ac:spMk id="3" creationId="{99DF4C7A-3854-7B4B-8D4F-4AD959A565DC}"/>
          </ac:spMkLst>
        </pc:spChg>
      </pc:sldChg>
    </pc:docChg>
  </pc:docChgLst>
  <pc:docChgLst>
    <pc:chgData name="Jason Carman" userId="S::jason.carman@senecacollege.ca::1f74b0c8-6da4-4004-8dc4-296d09d1a81f" providerId="AD" clId="Web-{06E238F1-7AC1-41A1-AE24-A8AE3D162792}"/>
    <pc:docChg chg="modSld">
      <pc:chgData name="Jason Carman" userId="S::jason.carman@senecacollege.ca::1f74b0c8-6da4-4004-8dc4-296d09d1a81f" providerId="AD" clId="Web-{06E238F1-7AC1-41A1-AE24-A8AE3D162792}" dt="2021-07-22T00:34:50.159" v="5" actId="20577"/>
      <pc:docMkLst>
        <pc:docMk/>
      </pc:docMkLst>
      <pc:sldChg chg="modSp">
        <pc:chgData name="Jason Carman" userId="S::jason.carman@senecacollege.ca::1f74b0c8-6da4-4004-8dc4-296d09d1a81f" providerId="AD" clId="Web-{06E238F1-7AC1-41A1-AE24-A8AE3D162792}" dt="2021-07-22T00:34:50.159" v="5" actId="20577"/>
        <pc:sldMkLst>
          <pc:docMk/>
          <pc:sldMk cId="888068948" sldId="305"/>
        </pc:sldMkLst>
        <pc:spChg chg="mod">
          <ac:chgData name="Jason Carman" userId="S::jason.carman@senecacollege.ca::1f74b0c8-6da4-4004-8dc4-296d09d1a81f" providerId="AD" clId="Web-{06E238F1-7AC1-41A1-AE24-A8AE3D162792}" dt="2021-07-22T00:34:50.159" v="5" actId="20577"/>
          <ac:spMkLst>
            <pc:docMk/>
            <pc:sldMk cId="888068948" sldId="305"/>
            <ac:spMk id="3" creationId="{99DF4C7A-3854-7B4B-8D4F-4AD959A565DC}"/>
          </ac:spMkLst>
        </pc:spChg>
      </pc:sldChg>
    </pc:docChg>
  </pc:docChgLst>
  <pc:docChgLst>
    <pc:chgData name="Jason Carman" userId="S::jason.carman@senecacollege.ca::1f74b0c8-6da4-4004-8dc4-296d09d1a81f" providerId="AD" clId="Web-{A9EBB537-FFFA-4003-A19E-450EBAF61A97}"/>
    <pc:docChg chg="modSld">
      <pc:chgData name="Jason Carman" userId="S::jason.carman@senecacollege.ca::1f74b0c8-6da4-4004-8dc4-296d09d1a81f" providerId="AD" clId="Web-{A9EBB537-FFFA-4003-A19E-450EBAF61A97}" dt="2021-07-22T00:21:12.962" v="20"/>
      <pc:docMkLst>
        <pc:docMk/>
      </pc:docMkLst>
      <pc:sldChg chg="modSp">
        <pc:chgData name="Jason Carman" userId="S::jason.carman@senecacollege.ca::1f74b0c8-6da4-4004-8dc4-296d09d1a81f" providerId="AD" clId="Web-{A9EBB537-FFFA-4003-A19E-450EBAF61A97}" dt="2021-07-22T00:20:53.759" v="4" actId="20577"/>
        <pc:sldMkLst>
          <pc:docMk/>
          <pc:sldMk cId="1699757199" sldId="276"/>
        </pc:sldMkLst>
        <pc:spChg chg="mod">
          <ac:chgData name="Jason Carman" userId="S::jason.carman@senecacollege.ca::1f74b0c8-6da4-4004-8dc4-296d09d1a81f" providerId="AD" clId="Web-{A9EBB537-FFFA-4003-A19E-450EBAF61A97}" dt="2021-07-22T00:20:53.759" v="4" actId="20577"/>
          <ac:spMkLst>
            <pc:docMk/>
            <pc:sldMk cId="1699757199" sldId="276"/>
            <ac:spMk id="3" creationId="{99DF4C7A-3854-7B4B-8D4F-4AD959A565DC}"/>
          </ac:spMkLst>
        </pc:spChg>
      </pc:sldChg>
      <pc:sldChg chg="modSp">
        <pc:chgData name="Jason Carman" userId="S::jason.carman@senecacollege.ca::1f74b0c8-6da4-4004-8dc4-296d09d1a81f" providerId="AD" clId="Web-{A9EBB537-FFFA-4003-A19E-450EBAF61A97}" dt="2021-07-22T00:21:12.962" v="20"/>
        <pc:sldMkLst>
          <pc:docMk/>
          <pc:sldMk cId="799663891" sldId="286"/>
        </pc:sldMkLst>
        <pc:graphicFrameChg chg="mod modGraphic">
          <ac:chgData name="Jason Carman" userId="S::jason.carman@senecacollege.ca::1f74b0c8-6da4-4004-8dc4-296d09d1a81f" providerId="AD" clId="Web-{A9EBB537-FFFA-4003-A19E-450EBAF61A97}" dt="2021-07-22T00:21:12.962" v="20"/>
          <ac:graphicFrameMkLst>
            <pc:docMk/>
            <pc:sldMk cId="799663891" sldId="286"/>
            <ac:graphicFrameMk id="4" creationId="{68FFB82D-3EE7-4F48-BA0C-16E9569D5E29}"/>
          </ac:graphicFrameMkLst>
        </pc:graphicFrameChg>
      </pc:sldChg>
    </pc:docChg>
  </pc:docChgLst>
  <pc:docChgLst>
    <pc:chgData name="Jason Carman" userId="S::jason.carman@senecacollege.ca::1f74b0c8-6da4-4004-8dc4-296d09d1a81f" providerId="AD" clId="Web-{873EB4D8-112B-4121-953E-D8A72C9F94DB}"/>
    <pc:docChg chg="modSld">
      <pc:chgData name="Jason Carman" userId="S::jason.carman@senecacollege.ca::1f74b0c8-6da4-4004-8dc4-296d09d1a81f" providerId="AD" clId="Web-{873EB4D8-112B-4121-953E-D8A72C9F94DB}" dt="2021-07-21T23:52:47.096" v="321" actId="20577"/>
      <pc:docMkLst>
        <pc:docMk/>
      </pc:docMkLst>
      <pc:sldChg chg="addSp delSp modSp">
        <pc:chgData name="Jason Carman" userId="S::jason.carman@senecacollege.ca::1f74b0c8-6da4-4004-8dc4-296d09d1a81f" providerId="AD" clId="Web-{873EB4D8-112B-4121-953E-D8A72C9F94DB}" dt="2021-07-21T23:35:25.341" v="211" actId="20577"/>
        <pc:sldMkLst>
          <pc:docMk/>
          <pc:sldMk cId="529668553" sldId="287"/>
        </pc:sldMkLst>
        <pc:spChg chg="mod">
          <ac:chgData name="Jason Carman" userId="S::jason.carman@senecacollege.ca::1f74b0c8-6da4-4004-8dc4-296d09d1a81f" providerId="AD" clId="Web-{873EB4D8-112B-4121-953E-D8A72C9F94DB}" dt="2021-07-21T23:35:25.341" v="211" actId="20577"/>
          <ac:spMkLst>
            <pc:docMk/>
            <pc:sldMk cId="529668553" sldId="287"/>
            <ac:spMk id="3" creationId="{99DF4C7A-3854-7B4B-8D4F-4AD959A565DC}"/>
          </ac:spMkLst>
        </pc:spChg>
        <pc:picChg chg="add mod">
          <ac:chgData name="Jason Carman" userId="S::jason.carman@senecacollege.ca::1f74b0c8-6da4-4004-8dc4-296d09d1a81f" providerId="AD" clId="Web-{873EB4D8-112B-4121-953E-D8A72C9F94DB}" dt="2021-07-21T23:28:26.386" v="6" actId="14100"/>
          <ac:picMkLst>
            <pc:docMk/>
            <pc:sldMk cId="529668553" sldId="287"/>
            <ac:picMk id="4" creationId="{F64871E7-FD63-4038-847E-B82183CED9F3}"/>
          </ac:picMkLst>
        </pc:picChg>
        <pc:picChg chg="del">
          <ac:chgData name="Jason Carman" userId="S::jason.carman@senecacollege.ca::1f74b0c8-6da4-4004-8dc4-296d09d1a81f" providerId="AD" clId="Web-{873EB4D8-112B-4121-953E-D8A72C9F94DB}" dt="2021-07-21T23:28:04.683" v="0"/>
          <ac:picMkLst>
            <pc:docMk/>
            <pc:sldMk cId="529668553" sldId="287"/>
            <ac:picMk id="5" creationId="{1AB4188A-C307-5049-AFBA-61EC7F4EBA56}"/>
          </ac:picMkLst>
        </pc:picChg>
      </pc:sldChg>
      <pc:sldChg chg="addSp delSp modSp delAnim">
        <pc:chgData name="Jason Carman" userId="S::jason.carman@senecacollege.ca::1f74b0c8-6da4-4004-8dc4-296d09d1a81f" providerId="AD" clId="Web-{873EB4D8-112B-4121-953E-D8A72C9F94DB}" dt="2021-07-21T23:52:47.096" v="321" actId="20577"/>
        <pc:sldMkLst>
          <pc:docMk/>
          <pc:sldMk cId="231603212" sldId="329"/>
        </pc:sldMkLst>
        <pc:spChg chg="mod">
          <ac:chgData name="Jason Carman" userId="S::jason.carman@senecacollege.ca::1f74b0c8-6da4-4004-8dc4-296d09d1a81f" providerId="AD" clId="Web-{873EB4D8-112B-4121-953E-D8A72C9F94DB}" dt="2021-07-21T23:52:47.096" v="321" actId="20577"/>
          <ac:spMkLst>
            <pc:docMk/>
            <pc:sldMk cId="231603212" sldId="329"/>
            <ac:spMk id="3" creationId="{99DF4C7A-3854-7B4B-8D4F-4AD959A565DC}"/>
          </ac:spMkLst>
        </pc:spChg>
        <pc:picChg chg="add mod">
          <ac:chgData name="Jason Carman" userId="S::jason.carman@senecacollege.ca::1f74b0c8-6da4-4004-8dc4-296d09d1a81f" providerId="AD" clId="Web-{873EB4D8-112B-4121-953E-D8A72C9F94DB}" dt="2021-07-21T23:36:43.732" v="216" actId="14100"/>
          <ac:picMkLst>
            <pc:docMk/>
            <pc:sldMk cId="231603212" sldId="329"/>
            <ac:picMk id="4" creationId="{36877CB5-012D-47AA-B552-544E6D76231F}"/>
          </ac:picMkLst>
        </pc:picChg>
        <pc:picChg chg="add mod">
          <ac:chgData name="Jason Carman" userId="S::jason.carman@senecacollege.ca::1f74b0c8-6da4-4004-8dc4-296d09d1a81f" providerId="AD" clId="Web-{873EB4D8-112B-4121-953E-D8A72C9F94DB}" dt="2021-07-21T23:45:08.531" v="240" actId="14100"/>
          <ac:picMkLst>
            <pc:docMk/>
            <pc:sldMk cId="231603212" sldId="329"/>
            <ac:picMk id="5" creationId="{C0C54A82-1560-422B-AB43-D76D1C8572E9}"/>
          </ac:picMkLst>
        </pc:picChg>
        <pc:picChg chg="del">
          <ac:chgData name="Jason Carman" userId="S::jason.carman@senecacollege.ca::1f74b0c8-6da4-4004-8dc4-296d09d1a81f" providerId="AD" clId="Web-{873EB4D8-112B-4121-953E-D8A72C9F94DB}" dt="2021-07-21T23:44:53.859" v="236"/>
          <ac:picMkLst>
            <pc:docMk/>
            <pc:sldMk cId="231603212" sldId="329"/>
            <ac:picMk id="6" creationId="{F0E281B8-A4E4-BD49-B8D2-DB6E114BDB6B}"/>
          </ac:picMkLst>
        </pc:picChg>
        <pc:picChg chg="del">
          <ac:chgData name="Jason Carman" userId="S::jason.carman@senecacollege.ca::1f74b0c8-6da4-4004-8dc4-296d09d1a81f" providerId="AD" clId="Web-{873EB4D8-112B-4121-953E-D8A72C9F94DB}" dt="2021-07-21T23:36:28.763" v="212"/>
          <ac:picMkLst>
            <pc:docMk/>
            <pc:sldMk cId="231603212" sldId="329"/>
            <ac:picMk id="7" creationId="{5FEA223A-7A71-8C42-B0A1-C2FE8D3CD554}"/>
          </ac:picMkLst>
        </pc:picChg>
      </pc:sldChg>
    </pc:docChg>
  </pc:docChgLst>
  <pc:docChgLst>
    <pc:chgData name="Jason Carman" userId="S::jason.carman@senecacollege.ca::1f74b0c8-6da4-4004-8dc4-296d09d1a81f" providerId="AD" clId="Web-{AE4B206B-87E9-4929-A1B4-1F3711153338}"/>
    <pc:docChg chg="modSld">
      <pc:chgData name="Jason Carman" userId="S::jason.carman@senecacollege.ca::1f74b0c8-6da4-4004-8dc4-296d09d1a81f" providerId="AD" clId="Web-{AE4B206B-87E9-4929-A1B4-1F3711153338}" dt="2021-07-22T00:06:38.453" v="28" actId="20577"/>
      <pc:docMkLst>
        <pc:docMk/>
      </pc:docMkLst>
      <pc:sldChg chg="modSp">
        <pc:chgData name="Jason Carman" userId="S::jason.carman@senecacollege.ca::1f74b0c8-6da4-4004-8dc4-296d09d1a81f" providerId="AD" clId="Web-{AE4B206B-87E9-4929-A1B4-1F3711153338}" dt="2021-07-22T00:06:38.453" v="28" actId="20577"/>
        <pc:sldMkLst>
          <pc:docMk/>
          <pc:sldMk cId="3874072479" sldId="271"/>
        </pc:sldMkLst>
        <pc:spChg chg="mod">
          <ac:chgData name="Jason Carman" userId="S::jason.carman@senecacollege.ca::1f74b0c8-6da4-4004-8dc4-296d09d1a81f" providerId="AD" clId="Web-{AE4B206B-87E9-4929-A1B4-1F3711153338}" dt="2021-07-22T00:06:38.453" v="28" actId="20577"/>
          <ac:spMkLst>
            <pc:docMk/>
            <pc:sldMk cId="3874072479" sldId="271"/>
            <ac:spMk id="3" creationId="{99DF4C7A-3854-7B4B-8D4F-4AD959A565DC}"/>
          </ac:spMkLst>
        </pc:spChg>
      </pc:sldChg>
      <pc:sldChg chg="modSp">
        <pc:chgData name="Jason Carman" userId="S::jason.carman@senecacollege.ca::1f74b0c8-6da4-4004-8dc4-296d09d1a81f" providerId="AD" clId="Web-{AE4B206B-87E9-4929-A1B4-1F3711153338}" dt="2021-07-21T23:56:57.868" v="3" actId="20577"/>
        <pc:sldMkLst>
          <pc:docMk/>
          <pc:sldMk cId="64404423" sldId="288"/>
        </pc:sldMkLst>
        <pc:spChg chg="mod">
          <ac:chgData name="Jason Carman" userId="S::jason.carman@senecacollege.ca::1f74b0c8-6da4-4004-8dc4-296d09d1a81f" providerId="AD" clId="Web-{AE4B206B-87E9-4929-A1B4-1F3711153338}" dt="2021-07-21T23:56:57.868" v="3" actId="20577"/>
          <ac:spMkLst>
            <pc:docMk/>
            <pc:sldMk cId="64404423" sldId="288"/>
            <ac:spMk id="3" creationId="{99DF4C7A-3854-7B4B-8D4F-4AD959A565DC}"/>
          </ac:spMkLst>
        </pc:spChg>
      </pc:sldChg>
      <pc:sldChg chg="modSp">
        <pc:chgData name="Jason Carman" userId="S::jason.carman@senecacollege.ca::1f74b0c8-6da4-4004-8dc4-296d09d1a81f" providerId="AD" clId="Web-{AE4B206B-87E9-4929-A1B4-1F3711153338}" dt="2021-07-22T00:05:51.359" v="27" actId="20577"/>
        <pc:sldMkLst>
          <pc:docMk/>
          <pc:sldMk cId="2537374602" sldId="326"/>
        </pc:sldMkLst>
        <pc:spChg chg="mod">
          <ac:chgData name="Jason Carman" userId="S::jason.carman@senecacollege.ca::1f74b0c8-6da4-4004-8dc4-296d09d1a81f" providerId="AD" clId="Web-{AE4B206B-87E9-4929-A1B4-1F3711153338}" dt="2021-07-22T00:05:51.359" v="27" actId="20577"/>
          <ac:spMkLst>
            <pc:docMk/>
            <pc:sldMk cId="2537374602" sldId="326"/>
            <ac:spMk id="3" creationId="{99DF4C7A-3854-7B4B-8D4F-4AD959A565DC}"/>
          </ac:spMkLst>
        </pc:spChg>
      </pc:sldChg>
      <pc:sldChg chg="modSp">
        <pc:chgData name="Jason Carman" userId="S::jason.carman@senecacollege.ca::1f74b0c8-6da4-4004-8dc4-296d09d1a81f" providerId="AD" clId="Web-{AE4B206B-87E9-4929-A1B4-1F3711153338}" dt="2021-07-21T23:57:56.197" v="21" actId="20577"/>
        <pc:sldMkLst>
          <pc:docMk/>
          <pc:sldMk cId="3414666792" sldId="328"/>
        </pc:sldMkLst>
        <pc:spChg chg="mod">
          <ac:chgData name="Jason Carman" userId="S::jason.carman@senecacollege.ca::1f74b0c8-6da4-4004-8dc4-296d09d1a81f" providerId="AD" clId="Web-{AE4B206B-87E9-4929-A1B4-1F3711153338}" dt="2021-07-21T23:57:56.197" v="21" actId="20577"/>
          <ac:spMkLst>
            <pc:docMk/>
            <pc:sldMk cId="3414666792" sldId="328"/>
            <ac:spMk id="3" creationId="{99DF4C7A-3854-7B4B-8D4F-4AD959A565DC}"/>
          </ac:spMkLst>
        </pc:spChg>
      </pc:sldChg>
    </pc:docChg>
  </pc:docChgLst>
  <pc:docChgLst>
    <pc:chgData name="Jason Carman" userId="S::jason.carman@senecacollege.ca::1f74b0c8-6da4-4004-8dc4-296d09d1a81f" providerId="AD" clId="Web-{5AD303ED-50AB-4E9C-9318-044D5E1A5691}"/>
    <pc:docChg chg="modSld">
      <pc:chgData name="Jason Carman" userId="S::jason.carman@senecacollege.ca::1f74b0c8-6da4-4004-8dc4-296d09d1a81f" providerId="AD" clId="Web-{5AD303ED-50AB-4E9C-9318-044D5E1A5691}" dt="2021-07-22T00:48:10.433" v="4" actId="20577"/>
      <pc:docMkLst>
        <pc:docMk/>
      </pc:docMkLst>
      <pc:sldChg chg="modSp">
        <pc:chgData name="Jason Carman" userId="S::jason.carman@senecacollege.ca::1f74b0c8-6da4-4004-8dc4-296d09d1a81f" providerId="AD" clId="Web-{5AD303ED-50AB-4E9C-9318-044D5E1A5691}" dt="2021-07-22T00:48:10.433" v="4" actId="20577"/>
        <pc:sldMkLst>
          <pc:docMk/>
          <pc:sldMk cId="3610047828" sldId="298"/>
        </pc:sldMkLst>
        <pc:spChg chg="mod">
          <ac:chgData name="Jason Carman" userId="S::jason.carman@senecacollege.ca::1f74b0c8-6da4-4004-8dc4-296d09d1a81f" providerId="AD" clId="Web-{5AD303ED-50AB-4E9C-9318-044D5E1A5691}" dt="2021-07-22T00:48:10.433" v="4" actId="20577"/>
          <ac:spMkLst>
            <pc:docMk/>
            <pc:sldMk cId="3610047828" sldId="298"/>
            <ac:spMk id="3" creationId="{99DF4C7A-3854-7B4B-8D4F-4AD959A565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07E4A-59D9-C648-BC62-133DA4EC414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4455B-62BF-5D44-9335-C2CCD755CFEA}" type="slidenum">
              <a:rPr lang="en-US" smtClean="0"/>
              <a:t>‹#›</a:t>
            </a:fld>
            <a:endParaRPr lang="en-US"/>
          </a:p>
        </p:txBody>
      </p:sp>
    </p:spTree>
    <p:extLst>
      <p:ext uri="{BB962C8B-B14F-4D97-AF65-F5344CB8AC3E}">
        <p14:creationId xmlns:p14="http://schemas.microsoft.com/office/powerpoint/2010/main" val="345140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9842BE6-C510-F641-8D21-F1C49E24602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310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53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654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B1357F-A277-7442-BEE7-4FE250216E5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42BE6-C510-F641-8D21-F1C49E24602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78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B1357F-A277-7442-BEE7-4FE250216E5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42BE6-C510-F641-8D21-F1C49E24602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0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B1357F-A277-7442-BEE7-4FE250216E54}"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42BE6-C510-F641-8D21-F1C49E24602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143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B1357F-A277-7442-BEE7-4FE250216E54}"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42BE6-C510-F641-8D21-F1C49E24602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303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1357F-A277-7442-BEE7-4FE250216E54}"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42BE6-C510-F641-8D21-F1C49E246023}" type="slidenum">
              <a:rPr lang="en-US" smtClean="0"/>
              <a:t>‹#›</a:t>
            </a:fld>
            <a:endParaRPr lang="en-US"/>
          </a:p>
        </p:txBody>
      </p:sp>
    </p:spTree>
    <p:extLst>
      <p:ext uri="{BB962C8B-B14F-4D97-AF65-F5344CB8AC3E}">
        <p14:creationId xmlns:p14="http://schemas.microsoft.com/office/powerpoint/2010/main" val="273846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B1357F-A277-7442-BEE7-4FE250216E5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42BE6-C510-F641-8D21-F1C49E24602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435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AB1357F-A277-7442-BEE7-4FE250216E54}" type="datetimeFigureOut">
              <a:rPr lang="en-US" smtClean="0"/>
              <a:t>8/4/2023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9842BE6-C510-F641-8D21-F1C49E24602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86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B1357F-A277-7442-BEE7-4FE250216E54}" type="datetimeFigureOut">
              <a:rPr lang="en-US" smtClean="0"/>
              <a:t>8/4/2023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9842BE6-C510-F641-8D21-F1C49E24602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5871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iki.cdot.senecacollege.ca/wiki/Course_Policies_for_OSL640" TargetMode="External"/><Relationship Id="rId1" Type="http://schemas.openxmlformats.org/officeDocument/2006/relationships/slideLayout" Target="../slideLayouts/slideLayout2.xml"/><Relationship Id="rId5" Type="http://schemas.openxmlformats.org/officeDocument/2006/relationships/hyperlink" Target="https://svgsilh.com/image/914228.html" TargetMode="Externa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hyperlink" Target="https://www.alltutorials.info/2014/12/understanding-operating-system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vinginternet.com/i/iw_unix_dev.ht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Arrow_east.sv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Kubuntu"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en.wikipedia.org/wiki/Korn_Shell"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inside.senecacollege.ca/its/software/myap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iki.xnat.org/xnat-tools/dicombrowser"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eternicode.deviantart.com/art/ssh-dock-icon-53850012"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employees.senecacollege.ca/spaces/77/it-services/wiki/view/3716/vpn" TargetMode="External"/><Relationship Id="rId2" Type="http://schemas.openxmlformats.org/officeDocument/2006/relationships/hyperlink" Target="https://en.wikipedia.org/wiki/Multi-factor_authentication"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iki.xnat.org/xnat-tools/dicombrowser" TargetMode="External"/><Relationship Id="rId7" Type="http://schemas.openxmlformats.org/officeDocument/2006/relationships/hyperlink" Target="http://pngimg.com/download/26990"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en.wikipedia.org/wiki/Classic_Mac_OS" TargetMode="External"/><Relationship Id="rId4" Type="http://schemas.openxmlformats.org/officeDocument/2006/relationships/image" Target="../media/image28.png"/><Relationship Id="rId9" Type="http://schemas.openxmlformats.org/officeDocument/2006/relationships/hyperlink" Target="https://commons.wikimedia.org/wiki/File:Windows_10_logo.p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iki.xnat.org/xnat-tools/dicombrowser"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lix.tiss.edu/curriculum/teacher-professional-developmen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iki.xnat.org/xnat-tools/dicombrowser"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fsu.edu/ftp/win/ssh/SSHSecureShellClient-3.2.9.exe" TargetMode="External"/><Relationship Id="rId1" Type="http://schemas.openxmlformats.org/officeDocument/2006/relationships/slideLayout" Target="../slideLayouts/slideLayout2.xml"/><Relationship Id="rId4" Type="http://schemas.openxmlformats.org/officeDocument/2006/relationships/hyperlink" Target="http://eternicode.deviantart.com/art/ssh-dock-icon-5385001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lix.tiss.edu/curriculum/teacher-professional-developmen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eternicode.deviantart.com/art/ssh-dock-icon-53850012"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freepngimg.com/png/72547-thinking-photography-question-mark-man-stoc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iki.xnat.org/xnat-tools/dicombrowser"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Category:Invalid_SVG_created_with_Inkscape:Tango_arrow_icon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iki.cdot.senecacollege.ca/wiki/Tutorial_1_-_Using_Your_Matrix_Account#INVESTIGATION_1:_ACCESSING_YOUR_MATRIX_LINUX_ACCOU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reativecommons.org/licenses/by-sa/3.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Terminalicon2.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wikimedia.org/wiki/File:Help-browser.sv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Help-browser.sv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lix.tiss.edu/curriculum/teacher-professional-developmen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Terminalicon2.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ldschool.runescape.wiki/w/Teak_staircas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ki/File:Edit_icon_(the_Noun_Project_30184).sv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lix.tiss.edu/curriculum/teacher-professional-developmen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iki.rage.mp/index.php?title=File:Tutorial.png"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commons.wikimedia.org/wiki/File:WikiProject_Council_project_list_icon.svg"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enecacollege.ca/ce/info/services/learning-centr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iki.cdot.senecacollege.ca/wiki/Tutorial_1_-_Using_Your_Matrix_Account#LINUX_PRACTICE_QUESTIONS" TargetMode="External"/><Relationship Id="rId2" Type="http://schemas.openxmlformats.org/officeDocument/2006/relationships/hyperlink" Target="https://wiki.cdot.senecacollege.ca/wiki/Tutorial_1:_Using_Your_Matrix_Server_Account#INVESTIGATION_2:_USING_THE_LINUX_SHELL_.2F_ONLINE_ASSIGNMENTS" TargetMode="External"/><Relationship Id="rId1" Type="http://schemas.openxmlformats.org/officeDocument/2006/relationships/slideLayout" Target="../slideLayouts/slideLayout2.xml"/><Relationship Id="rId4" Type="http://schemas.openxmlformats.org/officeDocument/2006/relationships/hyperlink" Target="https://wiki.cdot.senecacollege.ca/wiki/Tutorial_1:_Using_Your_Matrix_Server_Account#LINUX_PRACTICE_QUESTION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toomanyheartbeats.blogspot.com/p/dysautonomia-resources.html" TargetMode="External"/><Relationship Id="rId3" Type="http://schemas.openxmlformats.org/officeDocument/2006/relationships/hyperlink" Target="https://my.senecacollege.ca/" TargetMode="External"/><Relationship Id="rId7" Type="http://schemas.openxmlformats.org/officeDocument/2006/relationships/image" Target="../media/image5.png"/><Relationship Id="rId2" Type="http://schemas.openxmlformats.org/officeDocument/2006/relationships/hyperlink" Target="https://wiki.cdot.senecacollege.ca/wiki/OSL640" TargetMode="External"/><Relationship Id="rId1" Type="http://schemas.openxmlformats.org/officeDocument/2006/relationships/slideLayout" Target="../slideLayouts/slideLayout2.xml"/><Relationship Id="rId6" Type="http://schemas.openxmlformats.org/officeDocument/2006/relationships/hyperlink" Target="https://en.wikipedia.org/wiki/File:Checkmark_green.svg" TargetMode="External"/><Relationship Id="rId5" Type="http://schemas.openxmlformats.org/officeDocument/2006/relationships/image" Target="../media/image4.png"/><Relationship Id="rId4" Type="http://schemas.openxmlformats.org/officeDocument/2006/relationships/hyperlink" Target="http://en.tldp.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ix.tiss.edu/curriculum/teacher-professional-developmen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ct.senecacollege.ca/course/osl640/" TargetMode="External"/><Relationship Id="rId1" Type="http://schemas.openxmlformats.org/officeDocument/2006/relationships/slideLayout" Target="../slideLayouts/slideLayout2.xml"/><Relationship Id="rId4" Type="http://schemas.openxmlformats.org/officeDocument/2006/relationships/hyperlink" Target="https://commons.wikimedia.org/wiki/File:WikiProject_Brazil_tasks_icon.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87AF-3253-5F42-B599-57667778EABD}"/>
              </a:ext>
            </a:extLst>
          </p:cNvPr>
          <p:cNvSpPr>
            <a:spLocks noGrp="1"/>
          </p:cNvSpPr>
          <p:nvPr>
            <p:ph type="ctrTitle"/>
          </p:nvPr>
        </p:nvSpPr>
        <p:spPr>
          <a:xfrm>
            <a:off x="1964987" y="802298"/>
            <a:ext cx="9089865" cy="3822329"/>
          </a:xfrm>
        </p:spPr>
        <p:txBody>
          <a:bodyPr>
            <a:normAutofit fontScale="90000"/>
          </a:bodyPr>
          <a:lstStyle/>
          <a:p>
            <a:pPr>
              <a:lnSpc>
                <a:spcPct val="100000"/>
              </a:lnSpc>
              <a:spcAft>
                <a:spcPts val="1200"/>
              </a:spcAft>
            </a:pPr>
            <a:r>
              <a:rPr lang="en-US" sz="2700"/>
              <a:t>  OSL640:  Introduction to open source systems</a:t>
            </a:r>
            <a:br>
              <a:rPr lang="en-US"/>
            </a:br>
            <a:r>
              <a:rPr lang="en-US" sz="1200"/>
              <a:t> </a:t>
            </a:r>
            <a:br>
              <a:rPr lang="en-US"/>
            </a:br>
            <a:r>
              <a:rPr lang="en-US" sz="2200"/>
              <a:t>  </a:t>
            </a:r>
            <a:br>
              <a:rPr lang="en-US" sz="2200"/>
            </a:br>
            <a:r>
              <a:rPr lang="en-US" sz="2200"/>
              <a:t>   </a:t>
            </a:r>
            <a:r>
              <a:rPr lang="en-US" sz="2200">
                <a:solidFill>
                  <a:srgbClr val="0070C0"/>
                </a:solidFill>
              </a:rPr>
              <a:t>Week1:</a:t>
            </a:r>
            <a:r>
              <a:rPr lang="en-US" sz="2200"/>
              <a:t>  </a:t>
            </a:r>
            <a:r>
              <a:rPr lang="en-US" sz="2200">
                <a:solidFill>
                  <a:srgbClr val="0070C0"/>
                </a:solidFill>
              </a:rPr>
              <a:t>lesson 1</a:t>
            </a:r>
            <a:br>
              <a:rPr lang="en-US" sz="2200"/>
            </a:br>
            <a:br>
              <a:rPr lang="en-US" sz="2200"/>
            </a:br>
            <a:r>
              <a:rPr lang="en-US" sz="2200"/>
              <a:t>   </a:t>
            </a:r>
            <a:r>
              <a:rPr lang="en-US" sz="2200">
                <a:solidFill>
                  <a:srgbClr val="0070C0"/>
                </a:solidFill>
              </a:rPr>
              <a:t>Course Introduction </a:t>
            </a:r>
            <a:r>
              <a:rPr lang="en-US" sz="2200"/>
              <a:t>/</a:t>
            </a:r>
            <a:r>
              <a:rPr lang="en-US" sz="2200">
                <a:solidFill>
                  <a:srgbClr val="0070C0"/>
                </a:solidFill>
              </a:rPr>
              <a:t> Unix and Linux Background</a:t>
            </a:r>
            <a:br>
              <a:rPr lang="en-US" sz="2200">
                <a:solidFill>
                  <a:srgbClr val="0070C0"/>
                </a:solidFill>
              </a:rPr>
            </a:br>
            <a:r>
              <a:rPr lang="en-US" sz="2200">
                <a:solidFill>
                  <a:srgbClr val="0070C0"/>
                </a:solidFill>
              </a:rPr>
              <a:t>   ACCESSING YOUR Linux Matrix server account</a:t>
            </a:r>
            <a:br>
              <a:rPr lang="en-US" sz="2200"/>
            </a:br>
            <a:br>
              <a:rPr lang="en-US" sz="2400"/>
            </a:br>
            <a:br>
              <a:rPr lang="en-US" sz="2400"/>
            </a:br>
            <a:endParaRPr lang="en-US"/>
          </a:p>
        </p:txBody>
      </p:sp>
      <p:sp>
        <p:nvSpPr>
          <p:cNvPr id="3" name="Subtitle 2">
            <a:extLst>
              <a:ext uri="{FF2B5EF4-FFF2-40B4-BE49-F238E27FC236}">
                <a16:creationId xmlns:a16="http://schemas.microsoft.com/office/drawing/2014/main" id="{A6414268-12DB-0E46-BFC6-B15A49521505}"/>
              </a:ext>
            </a:extLst>
          </p:cNvPr>
          <p:cNvSpPr>
            <a:spLocks noGrp="1"/>
          </p:cNvSpPr>
          <p:nvPr>
            <p:ph type="subTitle" idx="1"/>
          </p:nvPr>
        </p:nvSpPr>
        <p:spPr>
          <a:xfrm>
            <a:off x="1964988" y="4941662"/>
            <a:ext cx="9089864" cy="977621"/>
          </a:xfrm>
        </p:spPr>
        <p:txBody>
          <a:bodyPr>
            <a:normAutofit/>
          </a:bodyPr>
          <a:lstStyle/>
          <a:p>
            <a:r>
              <a:rPr lang="en-CA"/>
              <a:t>Photos and icons used in this slide show are licensed under </a:t>
            </a:r>
            <a:r>
              <a:rPr lang="en-CA">
                <a:hlinkClick r:id="rId2"/>
              </a:rPr>
              <a:t>CC BY-SA</a:t>
            </a:r>
            <a:endParaRPr lang="en-CA"/>
          </a:p>
          <a:p>
            <a:endParaRPr lang="en-US"/>
          </a:p>
        </p:txBody>
      </p:sp>
    </p:spTree>
    <p:extLst>
      <p:ext uri="{BB962C8B-B14F-4D97-AF65-F5344CB8AC3E}">
        <p14:creationId xmlns:p14="http://schemas.microsoft.com/office/powerpoint/2010/main" val="198647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10740422" cy="4755771"/>
          </a:xfrm>
        </p:spPr>
        <p:txBody>
          <a:bodyPr>
            <a:normAutofit fontScale="92500" lnSpcReduction="20000"/>
          </a:bodyPr>
          <a:lstStyle/>
          <a:p>
            <a:pPr marL="0" indent="0">
              <a:buNone/>
            </a:pPr>
            <a:r>
              <a:rPr lang="en-CA" sz="2400" b="1"/>
              <a:t>Course Policies</a:t>
            </a:r>
          </a:p>
          <a:p>
            <a:pPr marL="0" indent="0">
              <a:buNone/>
            </a:pPr>
            <a:r>
              <a:rPr lang="en-CA" sz="2400"/>
              <a:t>Link: </a:t>
            </a:r>
            <a:r>
              <a:rPr lang="en-CA" sz="2400">
                <a:ea typeface="+mn-lt"/>
                <a:cs typeface="+mn-lt"/>
                <a:hlinkClick r:id="rId2"/>
              </a:rPr>
              <a:t>https://wiki.cdot.senecacollege.ca/wiki/Course_Policies_for_OSL640</a:t>
            </a:r>
            <a:r>
              <a:rPr lang="en-CA" sz="2400">
                <a:ea typeface="+mn-lt"/>
                <a:cs typeface="+mn-lt"/>
              </a:rPr>
              <a:t> </a:t>
            </a:r>
            <a:endParaRPr lang="en-CA"/>
          </a:p>
          <a:p>
            <a:pPr marL="0" indent="0">
              <a:buNone/>
            </a:pPr>
            <a:endParaRPr lang="en-CA"/>
          </a:p>
          <a:p>
            <a:pPr marL="0" indent="0">
              <a:buNone/>
            </a:pPr>
            <a:r>
              <a:rPr lang="en-CA" sz="2400" b="1"/>
              <a:t>Topics</a:t>
            </a:r>
          </a:p>
          <a:p>
            <a:r>
              <a:rPr lang="en-CA"/>
              <a:t>Tutorials</a:t>
            </a:r>
          </a:p>
          <a:p>
            <a:r>
              <a:rPr lang="en-CA"/>
              <a:t>Quizzes, Test, and Project</a:t>
            </a:r>
          </a:p>
          <a:p>
            <a:r>
              <a:rPr lang="en-CA"/>
              <a:t>Cheating &amp; Plagiarism</a:t>
            </a:r>
          </a:p>
          <a:p>
            <a:r>
              <a:rPr lang="en-CA"/>
              <a:t>What constitutes cheating?</a:t>
            </a:r>
          </a:p>
          <a:p>
            <a:r>
              <a:rPr lang="en-CA"/>
              <a:t>General Information</a:t>
            </a:r>
            <a:br>
              <a:rPr lang="en-CA"/>
            </a:br>
            <a:br>
              <a:rPr lang="en-CA"/>
            </a:br>
            <a:endParaRPr lang="en-CA"/>
          </a:p>
          <a:p>
            <a:endParaRPr lang="en-CA" sz="2400"/>
          </a:p>
          <a:p>
            <a:endParaRPr lang="en-CA" sz="2400"/>
          </a:p>
          <a:p>
            <a:pPr marL="0" indent="0">
              <a:buNone/>
            </a:pPr>
            <a:endParaRPr lang="en-US"/>
          </a:p>
        </p:txBody>
      </p:sp>
      <p:pic>
        <p:nvPicPr>
          <p:cNvPr id="8" name="Graphic 7">
            <a:extLst>
              <a:ext uri="{FF2B5EF4-FFF2-40B4-BE49-F238E27FC236}">
                <a16:creationId xmlns:a16="http://schemas.microsoft.com/office/drawing/2014/main" id="{DD327A78-9978-1446-A8AF-158C47D02920}"/>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186369" y="804519"/>
            <a:ext cx="1108103" cy="1049235"/>
          </a:xfrm>
          <a:prstGeom prst="rect">
            <a:avLst/>
          </a:prstGeom>
        </p:spPr>
      </p:pic>
    </p:spTree>
    <p:extLst>
      <p:ext uri="{BB962C8B-B14F-4D97-AF65-F5344CB8AC3E}">
        <p14:creationId xmlns:p14="http://schemas.microsoft.com/office/powerpoint/2010/main" val="644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7059858" cy="4755771"/>
          </a:xfrm>
        </p:spPr>
        <p:txBody>
          <a:bodyPr>
            <a:normAutofit/>
          </a:bodyPr>
          <a:lstStyle/>
          <a:p>
            <a:pPr marL="0" indent="0">
              <a:buNone/>
            </a:pPr>
            <a:br>
              <a:rPr lang="en-CA"/>
            </a:br>
            <a:endParaRPr lang="en-CA"/>
          </a:p>
          <a:p>
            <a:pPr marL="0" indent="0">
              <a:buNone/>
            </a:pPr>
            <a:endParaRPr lang="en-US"/>
          </a:p>
        </p:txBody>
      </p:sp>
      <p:sp>
        <p:nvSpPr>
          <p:cNvPr id="5" name="Text Placeholder 2">
            <a:extLst>
              <a:ext uri="{FF2B5EF4-FFF2-40B4-BE49-F238E27FC236}">
                <a16:creationId xmlns:a16="http://schemas.microsoft.com/office/drawing/2014/main" id="{83DC8E1C-364D-1841-BB01-CEB8DC8ACB48}"/>
              </a:ext>
            </a:extLst>
          </p:cNvPr>
          <p:cNvSpPr txBox="1">
            <a:spLocks/>
          </p:cNvSpPr>
          <p:nvPr/>
        </p:nvSpPr>
        <p:spPr>
          <a:xfrm>
            <a:off x="1451578" y="1706813"/>
            <a:ext cx="8188985" cy="4114800"/>
          </a:xfrm>
          <a:prstGeom prst="rect">
            <a:avLst/>
          </a:prstGeom>
        </p:spPr>
        <p:txBody>
          <a:bodyPr vert="horz" wrap="square" lIns="90000" tIns="102240" rIns="90000" bIns="46800" rtlCol="0">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78000"/>
              </a:lnSpc>
              <a:spcBef>
                <a:spcPts val="1375"/>
              </a:spcBef>
              <a:buFont typeface="Arial" panose="020B0604020202020204" pitchFamily="34" charset="0"/>
              <a:buNone/>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en-GB" sz="2400" b="1"/>
              <a:t>Purpose of an Operating System</a:t>
            </a:r>
            <a:br>
              <a:rPr lang="en-GB" sz="2400" b="1"/>
            </a:br>
            <a:endParaRPr lang="en-GB" sz="2400" b="1"/>
          </a:p>
          <a:p>
            <a:pPr marL="0" indent="0">
              <a:lnSpc>
                <a:spcPct val="78000"/>
              </a:lnSpc>
              <a:spcBef>
                <a:spcPts val="1375"/>
              </a:spcBef>
              <a:buFont typeface="Arial" panose="020B0604020202020204" pitchFamily="34" charset="0"/>
              <a:buNone/>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en-GB" sz="1800" b="1"/>
              <a:t>An operating system basically performs 2 major tasks:</a:t>
            </a:r>
            <a:br>
              <a:rPr lang="en-GB" sz="1800" b="1"/>
            </a:br>
            <a:endParaRPr lang="en-GB" sz="1800" b="1"/>
          </a:p>
          <a:p>
            <a:pPr marL="685980" lvl="1" indent="-342900">
              <a:lnSpc>
                <a:spcPct val="78000"/>
              </a:lnSpc>
              <a:spcBef>
                <a:spcPts val="1375"/>
              </a:spcBef>
              <a:buFont typeface="+mj-lt"/>
              <a:buAutoNum type="arabicPeriod"/>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en-GB" b="1"/>
              <a:t>Manages Resources </a:t>
            </a:r>
            <a:r>
              <a:rPr lang="en-GB"/>
              <a:t>to provide a </a:t>
            </a:r>
            <a:r>
              <a:rPr lang="en-GB" b="1"/>
              <a:t>platform</a:t>
            </a:r>
            <a:r>
              <a:rPr lang="en-GB"/>
              <a:t> for application to run</a:t>
            </a:r>
          </a:p>
          <a:p>
            <a:pPr marL="685980" lvl="1" indent="-342900">
              <a:lnSpc>
                <a:spcPct val="78000"/>
              </a:lnSpc>
              <a:spcBef>
                <a:spcPts val="1375"/>
              </a:spcBef>
              <a:buFont typeface="+mj-lt"/>
              <a:buAutoNum type="arabicPeriod"/>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en-GB" b="1"/>
              <a:t>Interface</a:t>
            </a:r>
            <a:r>
              <a:rPr lang="en-GB"/>
              <a:t> to allow the OS to communicate with the end-user (</a:t>
            </a:r>
            <a:r>
              <a:rPr lang="en-GB" b="1"/>
              <a:t>Humans</a:t>
            </a:r>
            <a:r>
              <a:rPr lang="en-GB"/>
              <a:t>)</a:t>
            </a:r>
          </a:p>
          <a:p>
            <a:pPr marL="342900" indent="-342900">
              <a:lnSpc>
                <a:spcPct val="78000"/>
              </a:lnSpc>
              <a:spcBef>
                <a:spcPts val="1375"/>
              </a:spcBef>
              <a:buFont typeface="+mj-lt"/>
              <a:buAutoNum type="arabicPeriod"/>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en-GB" sz="1800"/>
          </a:p>
          <a:p>
            <a:pPr marL="0" indent="0">
              <a:spcBef>
                <a:spcPts val="1375"/>
              </a:spcBef>
              <a:buNone/>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en-GB" sz="1800"/>
              <a:t>Over time, operating systems used a </a:t>
            </a:r>
            <a:r>
              <a:rPr lang="en-GB" sz="1800" b="1"/>
              <a:t>command line interface</a:t>
            </a:r>
            <a:r>
              <a:rPr lang="en-GB" sz="1800"/>
              <a:t>, then evolved into a </a:t>
            </a:r>
            <a:br>
              <a:rPr lang="en-GB" sz="1800"/>
            </a:br>
            <a:r>
              <a:rPr lang="en-GB" sz="1800" b="1"/>
              <a:t>menu-driven interface</a:t>
            </a:r>
            <a:r>
              <a:rPr lang="en-GB" sz="1800"/>
              <a:t>, then finally a </a:t>
            </a:r>
            <a:r>
              <a:rPr lang="en-GB" sz="1800" b="1"/>
              <a:t>graphical user interface </a:t>
            </a:r>
            <a:r>
              <a:rPr lang="en-GB" sz="1800"/>
              <a:t>(GUI).</a:t>
            </a:r>
            <a:br>
              <a:rPr lang="en-GB" sz="1800"/>
            </a:br>
            <a:endParaRPr lang="en-GB" sz="1800"/>
          </a:p>
          <a:p>
            <a:pPr marL="0" indent="0">
              <a:spcBef>
                <a:spcPts val="1375"/>
              </a:spcBef>
              <a:buNone/>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en-GB" sz="1800"/>
              <a:t>Depending on the OS installation setup, modern operating systems can provide </a:t>
            </a:r>
            <a:r>
              <a:rPr lang="en-GB" sz="1800" b="1"/>
              <a:t>ALL</a:t>
            </a:r>
            <a:r>
              <a:rPr lang="en-GB" sz="1800"/>
              <a:t> </a:t>
            </a:r>
            <a:br>
              <a:rPr lang="en-GB" sz="1800"/>
            </a:br>
            <a:r>
              <a:rPr lang="en-GB" sz="1800"/>
              <a:t>of the above-named types of interfaces to help accommodate all users’ preferences.</a:t>
            </a:r>
            <a:br>
              <a:rPr lang="en-GB" sz="1800"/>
            </a:br>
            <a:br>
              <a:rPr lang="en-GB" sz="1800"/>
            </a:br>
            <a:br>
              <a:rPr lang="en-GB" sz="1800"/>
            </a:br>
            <a:br>
              <a:rPr lang="en-GB" sz="1800"/>
            </a:br>
            <a:endParaRPr lang="en-GB" sz="1800"/>
          </a:p>
          <a:p>
            <a:pPr marL="341280" indent="-341280">
              <a:lnSpc>
                <a:spcPct val="78000"/>
              </a:lnSpc>
              <a:spcBef>
                <a:spcPts val="1375"/>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en-GB"/>
          </a:p>
        </p:txBody>
      </p:sp>
      <p:pic>
        <p:nvPicPr>
          <p:cNvPr id="6" name="Picture 5" descr="A picture containing clipart&#10;&#10;Description automatically generated">
            <a:extLst>
              <a:ext uri="{FF2B5EF4-FFF2-40B4-BE49-F238E27FC236}">
                <a16:creationId xmlns:a16="http://schemas.microsoft.com/office/drawing/2014/main" id="{6D0CDA59-6F43-9641-913C-62E090A2F8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40564" y="2370306"/>
            <a:ext cx="2199713" cy="1654048"/>
          </a:xfrm>
          <a:prstGeom prst="rect">
            <a:avLst/>
          </a:prstGeom>
          <a:ln>
            <a:solidFill>
              <a:srgbClr val="0070C0"/>
            </a:solidFill>
          </a:ln>
        </p:spPr>
      </p:pic>
    </p:spTree>
    <p:extLst>
      <p:ext uri="{BB962C8B-B14F-4D97-AF65-F5344CB8AC3E}">
        <p14:creationId xmlns:p14="http://schemas.microsoft.com/office/powerpoint/2010/main" val="26026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8870591" cy="4755771"/>
          </a:xfrm>
        </p:spPr>
        <p:txBody>
          <a:bodyPr>
            <a:normAutofit fontScale="77500" lnSpcReduction="20000"/>
          </a:bodyPr>
          <a:lstStyle/>
          <a:p>
            <a:pPr marL="0" indent="0">
              <a:buNone/>
            </a:pPr>
            <a:r>
              <a:rPr lang="en-CA" sz="2800" b="1" dirty="0"/>
              <a:t>History of Unix</a:t>
            </a:r>
            <a:br>
              <a:rPr lang="en-CA" dirty="0"/>
            </a:br>
            <a:endParaRPr lang="en-CA" dirty="0"/>
          </a:p>
          <a:p>
            <a:pPr marL="0" indent="0">
              <a:buNone/>
            </a:pPr>
            <a:r>
              <a:rPr lang="en-CA" dirty="0"/>
              <a:t>Although Unix was not the first operating system, it made a huge impact in the 70’s </a:t>
            </a:r>
            <a:br>
              <a:rPr lang="en-CA" dirty="0"/>
            </a:br>
            <a:r>
              <a:rPr lang="en-CA" dirty="0"/>
              <a:t>and is still a popular OS today.</a:t>
            </a:r>
            <a:br>
              <a:rPr lang="en-CA" dirty="0"/>
            </a:br>
            <a:endParaRPr lang="en-CA" dirty="0"/>
          </a:p>
          <a:p>
            <a:pPr marL="0" indent="0">
              <a:buNone/>
            </a:pPr>
            <a:r>
              <a:rPr lang="en-CA" b="1" dirty="0"/>
              <a:t>Interesting Facts:</a:t>
            </a:r>
          </a:p>
          <a:p>
            <a:r>
              <a:rPr lang="en-CA" dirty="0"/>
              <a:t>The UNIX OS was developed in the early 70’s by </a:t>
            </a:r>
            <a:r>
              <a:rPr lang="en-CA" b="1" dirty="0"/>
              <a:t>Ken Thompson </a:t>
            </a:r>
            <a:r>
              <a:rPr lang="en-CA" dirty="0"/>
              <a:t>as a platform to play </a:t>
            </a:r>
            <a:br>
              <a:rPr lang="en-CA" dirty="0"/>
            </a:br>
            <a:r>
              <a:rPr lang="en-CA" dirty="0"/>
              <a:t>a crude network strategy-based game called “</a:t>
            </a:r>
            <a:r>
              <a:rPr lang="en-CA" b="1" dirty="0"/>
              <a:t>space travel</a:t>
            </a:r>
            <a:r>
              <a:rPr lang="en-CA" dirty="0"/>
              <a:t>”.</a:t>
            </a:r>
          </a:p>
          <a:p>
            <a:r>
              <a:rPr lang="en-CA" dirty="0"/>
              <a:t>UNIX was developed at </a:t>
            </a:r>
            <a:r>
              <a:rPr lang="en-CA" b="1" dirty="0"/>
              <a:t>AT&amp;T Bell labs</a:t>
            </a:r>
            <a:r>
              <a:rPr lang="en-CA" dirty="0"/>
              <a:t>, but it took the company a few years to realize that this OS would be popular and marketed proprietary version that became </a:t>
            </a:r>
            <a:r>
              <a:rPr lang="en-CA" b="1" dirty="0"/>
              <a:t>Unix System V </a:t>
            </a:r>
            <a:r>
              <a:rPr lang="en-CA" dirty="0"/>
              <a:t>(</a:t>
            </a:r>
            <a:r>
              <a:rPr lang="en-CA" b="1" dirty="0"/>
              <a:t>release 4</a:t>
            </a:r>
            <a:r>
              <a:rPr lang="en-CA" dirty="0"/>
              <a:t>).</a:t>
            </a:r>
          </a:p>
          <a:p>
            <a:r>
              <a:rPr lang="en-CA" dirty="0"/>
              <a:t>While Ken Thompson took a break from work and taught at University of Berkley California, he provided students source code to OS and Shell (interface) which branched into a </a:t>
            </a:r>
            <a:r>
              <a:rPr lang="en-CA" b="1" dirty="0"/>
              <a:t>free version </a:t>
            </a:r>
            <a:r>
              <a:rPr lang="en-CA" dirty="0"/>
              <a:t>of the OS that became </a:t>
            </a:r>
            <a:r>
              <a:rPr lang="en-CA" b="1" dirty="0"/>
              <a:t>BSD (Berkeley Software Distribution) Unix</a:t>
            </a:r>
            <a:r>
              <a:rPr lang="en-CA" dirty="0"/>
              <a:t>.</a:t>
            </a:r>
            <a:br>
              <a:rPr lang="en-CA" dirty="0"/>
            </a:br>
            <a:br>
              <a:rPr lang="en-CA" dirty="0"/>
            </a:br>
            <a:br>
              <a:rPr lang="en-CA" dirty="0"/>
            </a:br>
            <a:endParaRPr lang="en-CA" dirty="0"/>
          </a:p>
          <a:p>
            <a:endParaRPr lang="en-CA" dirty="0"/>
          </a:p>
          <a:p>
            <a:pPr marL="0" indent="0">
              <a:buNone/>
            </a:pPr>
            <a:endParaRPr lang="en-US" dirty="0"/>
          </a:p>
        </p:txBody>
      </p:sp>
      <p:pic>
        <p:nvPicPr>
          <p:cNvPr id="5" name="Picture 4" descr="A person wearing glasses&#10;&#10;Description automatically generated">
            <a:extLst>
              <a:ext uri="{FF2B5EF4-FFF2-40B4-BE49-F238E27FC236}">
                <a16:creationId xmlns:a16="http://schemas.microsoft.com/office/drawing/2014/main" id="{F7F0CDEB-61DC-1D48-876E-2AAE6E8952A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26443" y="1407660"/>
            <a:ext cx="1456822" cy="2021340"/>
          </a:xfrm>
          <a:prstGeom prst="rect">
            <a:avLst/>
          </a:prstGeom>
          <a:ln>
            <a:solidFill>
              <a:srgbClr val="0070C0"/>
            </a:solidFill>
          </a:ln>
        </p:spPr>
      </p:pic>
    </p:spTree>
    <p:extLst>
      <p:ext uri="{BB962C8B-B14F-4D97-AF65-F5344CB8AC3E}">
        <p14:creationId xmlns:p14="http://schemas.microsoft.com/office/powerpoint/2010/main" val="19022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30661"/>
            <a:ext cx="9288842" cy="4755771"/>
          </a:xfrm>
        </p:spPr>
        <p:txBody>
          <a:bodyPr>
            <a:normAutofit fontScale="85000" lnSpcReduction="20000"/>
          </a:bodyPr>
          <a:lstStyle/>
          <a:p>
            <a:pPr marL="0" indent="0">
              <a:buNone/>
            </a:pPr>
            <a:r>
              <a:rPr lang="en-CA" sz="2600" b="1"/>
              <a:t>History of Unix / Continued…</a:t>
            </a:r>
            <a:br>
              <a:rPr lang="en-CA"/>
            </a:br>
            <a:endParaRPr lang="en-CA"/>
          </a:p>
          <a:p>
            <a:r>
              <a:rPr lang="en-CA"/>
              <a:t>Unix was developed to incorporate the following features:</a:t>
            </a:r>
            <a:br>
              <a:rPr lang="en-CA"/>
            </a:br>
            <a:endParaRPr lang="en-CA"/>
          </a:p>
          <a:p>
            <a:pPr lvl="1"/>
            <a:r>
              <a:rPr lang="en-CA"/>
              <a:t>Allows for </a:t>
            </a:r>
            <a:r>
              <a:rPr lang="en-CA" b="1"/>
              <a:t>multiple users </a:t>
            </a:r>
            <a:r>
              <a:rPr lang="en-CA"/>
              <a:t>– this is performed by assigning each user a “small slice of time” to give illusion that computer is paying total attention to that user.</a:t>
            </a:r>
          </a:p>
          <a:p>
            <a:pPr lvl="1"/>
            <a:r>
              <a:rPr lang="en-CA"/>
              <a:t>Allows for </a:t>
            </a:r>
            <a:r>
              <a:rPr lang="en-CA" b="1"/>
              <a:t>multi-tasking</a:t>
            </a:r>
            <a:r>
              <a:rPr lang="en-CA"/>
              <a:t> – allows for more than one task to be executed at the same time </a:t>
            </a:r>
            <a:br>
              <a:rPr lang="en-CA"/>
            </a:br>
            <a:r>
              <a:rPr lang="en-CA"/>
              <a:t>(e.g. via a “time-slice”).</a:t>
            </a:r>
          </a:p>
          <a:p>
            <a:pPr lvl="1"/>
            <a:r>
              <a:rPr lang="en-CA"/>
              <a:t>Supports </a:t>
            </a:r>
            <a:r>
              <a:rPr lang="en-CA" b="1"/>
              <a:t>multi-processing</a:t>
            </a:r>
            <a:r>
              <a:rPr lang="en-CA"/>
              <a:t> (allows tasks to be performed on multiple processors).</a:t>
            </a:r>
          </a:p>
          <a:p>
            <a:pPr lvl="1"/>
            <a:r>
              <a:rPr lang="en-CA"/>
              <a:t>Simplifies </a:t>
            </a:r>
            <a:r>
              <a:rPr lang="en-CA" b="1"/>
              <a:t>sharing of data and programs among users</a:t>
            </a:r>
            <a:r>
              <a:rPr lang="en-CA"/>
              <a:t>.</a:t>
            </a:r>
            <a:br>
              <a:rPr lang="en-CA"/>
            </a:br>
            <a:endParaRPr lang="en-CA"/>
          </a:p>
          <a:p>
            <a:r>
              <a:rPr lang="en-CA"/>
              <a:t>Unix also evolved at the time that </a:t>
            </a:r>
            <a:r>
              <a:rPr lang="en-CA" b="1"/>
              <a:t>ARPANET</a:t>
            </a:r>
            <a:r>
              <a:rPr lang="en-CA"/>
              <a:t> (an ancestor to the </a:t>
            </a:r>
            <a:r>
              <a:rPr lang="en-CA" b="1"/>
              <a:t>Internet</a:t>
            </a:r>
            <a:r>
              <a:rPr lang="en-CA"/>
              <a:t>) was evolving </a:t>
            </a:r>
            <a:br>
              <a:rPr lang="en-CA"/>
            </a:br>
            <a:r>
              <a:rPr lang="en-CA"/>
              <a:t>which made it easier to setup computer networks and use networking and eventually </a:t>
            </a:r>
            <a:br>
              <a:rPr lang="en-CA"/>
            </a:br>
            <a:r>
              <a:rPr lang="en-CA" b="1"/>
              <a:t>Internet related</a:t>
            </a:r>
            <a:r>
              <a:rPr lang="en-CA"/>
              <a:t> </a:t>
            </a:r>
            <a:r>
              <a:rPr lang="en-CA" b="1"/>
              <a:t>utilities</a:t>
            </a:r>
            <a:r>
              <a:rPr lang="en-CA"/>
              <a:t>.</a:t>
            </a:r>
            <a:br>
              <a:rPr lang="en-CA"/>
            </a:br>
            <a:br>
              <a:rPr lang="en-CA"/>
            </a:br>
            <a:endParaRPr lang="en-CA"/>
          </a:p>
          <a:p>
            <a:pPr marL="0" indent="0">
              <a:buNone/>
            </a:pPr>
            <a:endParaRPr lang="en-CA"/>
          </a:p>
          <a:p>
            <a:pPr marL="0" indent="0">
              <a:buNone/>
            </a:pPr>
            <a:endParaRPr lang="en-US"/>
          </a:p>
        </p:txBody>
      </p:sp>
    </p:spTree>
    <p:extLst>
      <p:ext uri="{BB962C8B-B14F-4D97-AF65-F5344CB8AC3E}">
        <p14:creationId xmlns:p14="http://schemas.microsoft.com/office/powerpoint/2010/main" val="66256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671644"/>
            <a:ext cx="9288842" cy="4755771"/>
          </a:xfrm>
        </p:spPr>
        <p:txBody>
          <a:bodyPr>
            <a:normAutofit fontScale="85000" lnSpcReduction="10000"/>
          </a:bodyPr>
          <a:lstStyle/>
          <a:p>
            <a:pPr marL="0" indent="0">
              <a:buNone/>
            </a:pPr>
            <a:r>
              <a:rPr lang="en-CA" sz="2400" b="1"/>
              <a:t>History of Unix / Continued…</a:t>
            </a:r>
            <a:br>
              <a:rPr lang="en-CA"/>
            </a:br>
            <a:endParaRPr lang="en-CA"/>
          </a:p>
          <a:p>
            <a:r>
              <a:rPr lang="en-CA"/>
              <a:t>Unix was re-written using the </a:t>
            </a:r>
            <a:r>
              <a:rPr lang="en-CA" b="1"/>
              <a:t>C programming language </a:t>
            </a:r>
            <a:r>
              <a:rPr lang="en-CA"/>
              <a:t>to make the OS more portable </a:t>
            </a:r>
            <a:br>
              <a:rPr lang="en-CA"/>
            </a:br>
            <a:r>
              <a:rPr lang="en-CA"/>
              <a:t>to install and operated on other types of computers.</a:t>
            </a:r>
          </a:p>
          <a:p>
            <a:r>
              <a:rPr lang="en-CA"/>
              <a:t>Hardware manufacturers modified UNIX to run on their systems and added enhancements.</a:t>
            </a:r>
          </a:p>
          <a:p>
            <a:r>
              <a:rPr lang="en-CA"/>
              <a:t>Versions of Unix (both propriety and free) became </a:t>
            </a:r>
            <a:r>
              <a:rPr lang="en-CA" b="1"/>
              <a:t>standardized</a:t>
            </a:r>
            <a:r>
              <a:rPr lang="en-CA"/>
              <a:t> to be accepted and used by industry and government organizations (e.g. </a:t>
            </a:r>
            <a:r>
              <a:rPr lang="en-CA" b="1"/>
              <a:t>POSIX</a:t>
            </a:r>
            <a:r>
              <a:rPr lang="en-CA"/>
              <a:t> standard).</a:t>
            </a:r>
            <a:br>
              <a:rPr lang="en-CA"/>
            </a:br>
            <a:br>
              <a:rPr lang="en-CA"/>
            </a:br>
            <a:br>
              <a:rPr lang="en-CA"/>
            </a:br>
            <a:br>
              <a:rPr lang="en-CA"/>
            </a:br>
            <a:br>
              <a:rPr lang="en-CA"/>
            </a:br>
            <a:br>
              <a:rPr lang="en-CA"/>
            </a:br>
            <a:br>
              <a:rPr lang="en-CA"/>
            </a:br>
            <a:endParaRPr lang="en-CA"/>
          </a:p>
          <a:p>
            <a:pPr marL="0" indent="0">
              <a:buNone/>
            </a:pPr>
            <a:endParaRPr lang="en-CA"/>
          </a:p>
          <a:p>
            <a:pPr marL="0" indent="0">
              <a:buNone/>
            </a:pPr>
            <a:endParaRPr lang="en-US"/>
          </a:p>
        </p:txBody>
      </p:sp>
    </p:spTree>
    <p:extLst>
      <p:ext uri="{BB962C8B-B14F-4D97-AF65-F5344CB8AC3E}">
        <p14:creationId xmlns:p14="http://schemas.microsoft.com/office/powerpoint/2010/main" val="17351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7059858" cy="4755771"/>
          </a:xfrm>
        </p:spPr>
        <p:txBody>
          <a:bodyPr>
            <a:normAutofit fontScale="77500" lnSpcReduction="20000"/>
          </a:bodyPr>
          <a:lstStyle/>
          <a:p>
            <a:pPr marL="0" indent="0">
              <a:buNone/>
            </a:pPr>
            <a:r>
              <a:rPr lang="en-CA" sz="2400" b="1"/>
              <a:t>History of GNU / Linux</a:t>
            </a:r>
            <a:br>
              <a:rPr lang="en-CA"/>
            </a:br>
            <a:endParaRPr lang="en-CA"/>
          </a:p>
          <a:p>
            <a:pPr marL="0" indent="0">
              <a:buNone/>
            </a:pPr>
            <a:r>
              <a:rPr lang="en-CA" sz="2100" b="1"/>
              <a:t>Richard Stallman </a:t>
            </a:r>
            <a:r>
              <a:rPr lang="en-CA" sz="2100"/>
              <a:t>published the </a:t>
            </a:r>
            <a:r>
              <a:rPr lang="en-CA" sz="2100" b="1"/>
              <a:t>GNU Manifesto </a:t>
            </a:r>
            <a:r>
              <a:rPr lang="en-CA" sz="2100"/>
              <a:t>in 1984, which described the need for Free Software  ("</a:t>
            </a:r>
            <a:r>
              <a:rPr lang="en-CA" sz="2100" i="1"/>
              <a:t>Free in the sense of free speech, not free beer</a:t>
            </a:r>
            <a:r>
              <a:rPr lang="en-CA" sz="2100"/>
              <a:t>").  The resulting </a:t>
            </a:r>
            <a:r>
              <a:rPr lang="en-CA" sz="2100" b="1"/>
              <a:t>GNU project </a:t>
            </a:r>
            <a:r>
              <a:rPr lang="en-CA" sz="2100"/>
              <a:t>developed free, open-source replacements for most of the Unix programs,  but not for the Unix kernel (the core program that interacted with and controlled the hardware).</a:t>
            </a:r>
          </a:p>
          <a:p>
            <a:pPr marL="0" indent="0">
              <a:buNone/>
            </a:pPr>
            <a:endParaRPr lang="en-CA"/>
          </a:p>
          <a:p>
            <a:pPr marL="0" indent="0">
              <a:buNone/>
            </a:pPr>
            <a:r>
              <a:rPr lang="en-CA" sz="2100"/>
              <a:t>These programs were released under the </a:t>
            </a:r>
            <a:r>
              <a:rPr lang="en-CA" sz="2100" b="1"/>
              <a:t>GNU General  Public License (GPL), </a:t>
            </a:r>
            <a:r>
              <a:rPr lang="en-CA" sz="2100"/>
              <a:t>which permits anyone to copy,  use, and modify the software, as long as these rights are preserved for anyone receiving a subsequent copy of the software.</a:t>
            </a:r>
            <a:br>
              <a:rPr lang="en-CA" sz="2100"/>
            </a:br>
            <a:endParaRPr lang="en-CA" sz="2100"/>
          </a:p>
          <a:p>
            <a:pPr marL="0" indent="0">
              <a:buNone/>
            </a:pPr>
            <a:r>
              <a:rPr lang="en-CA" sz="2100"/>
              <a:t>Under the GNU project, there were many free utilities that were available for a Unix-Like OS, but the Unix-like OS for PCs that Richard was developing was not stable and another Unix-like OS for the PCs became available called </a:t>
            </a:r>
            <a:r>
              <a:rPr lang="en-CA" sz="2100" b="1"/>
              <a:t>Linux</a:t>
            </a:r>
            <a:r>
              <a:rPr lang="en-CA" sz="2100"/>
              <a:t>.</a:t>
            </a:r>
          </a:p>
          <a:p>
            <a:pPr marL="0" indent="0">
              <a:buNone/>
            </a:pPr>
            <a:endParaRPr lang="en-CA"/>
          </a:p>
          <a:p>
            <a:pPr marL="0" indent="0">
              <a:buNone/>
            </a:pPr>
            <a:endParaRPr lang="en-US"/>
          </a:p>
        </p:txBody>
      </p:sp>
      <p:sp>
        <p:nvSpPr>
          <p:cNvPr id="4" name="object 7">
            <a:extLst>
              <a:ext uri="{FF2B5EF4-FFF2-40B4-BE49-F238E27FC236}">
                <a16:creationId xmlns:a16="http://schemas.microsoft.com/office/drawing/2014/main" id="{8ECEB777-B761-A24B-B232-087AF19D86FB}"/>
              </a:ext>
            </a:extLst>
          </p:cNvPr>
          <p:cNvSpPr/>
          <p:nvPr/>
        </p:nvSpPr>
        <p:spPr>
          <a:xfrm>
            <a:off x="9337430" y="2581254"/>
            <a:ext cx="2162909" cy="1695492"/>
          </a:xfrm>
          <a:prstGeom prst="rect">
            <a:avLst/>
          </a:prstGeom>
          <a:blipFill>
            <a:blip r:embed="rId2" cstate="print"/>
            <a:stretch>
              <a:fillRect/>
            </a:stretch>
          </a:blipFill>
          <a:ln>
            <a:solidFill>
              <a:srgbClr val="0070C0"/>
            </a:solidFill>
          </a:ln>
        </p:spPr>
        <p:txBody>
          <a:bodyPr wrap="square" lIns="0" tIns="0" rIns="0" bIns="0" rtlCol="0"/>
          <a:lstStyle/>
          <a:p>
            <a:endParaRPr/>
          </a:p>
        </p:txBody>
      </p:sp>
    </p:spTree>
    <p:extLst>
      <p:ext uri="{BB962C8B-B14F-4D97-AF65-F5344CB8AC3E}">
        <p14:creationId xmlns:p14="http://schemas.microsoft.com/office/powerpoint/2010/main" val="8880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512540" cy="4755771"/>
          </a:xfrm>
        </p:spPr>
        <p:txBody>
          <a:bodyPr>
            <a:normAutofit fontScale="85000" lnSpcReduction="20000"/>
          </a:bodyPr>
          <a:lstStyle/>
          <a:p>
            <a:pPr marL="0" indent="0">
              <a:buNone/>
            </a:pPr>
            <a:r>
              <a:rPr lang="en-CA" sz="2400" b="1"/>
              <a:t>History of GNU / Linux (Continued…)</a:t>
            </a:r>
            <a:br>
              <a:rPr lang="en-CA"/>
            </a:br>
            <a:endParaRPr lang="en-CA"/>
          </a:p>
          <a:p>
            <a:pPr marL="0" indent="0">
              <a:buNone/>
            </a:pPr>
            <a:r>
              <a:rPr lang="en-CA" sz="1900"/>
              <a:t>In 1991, </a:t>
            </a:r>
            <a:r>
              <a:rPr lang="en-CA" sz="1900" b="1"/>
              <a:t>Linus Torvalds</a:t>
            </a:r>
            <a:r>
              <a:rPr lang="en-CA" sz="1900"/>
              <a:t>, a Finnish computer programming student, </a:t>
            </a:r>
            <a:br>
              <a:rPr lang="en-CA" sz="1900"/>
            </a:br>
            <a:r>
              <a:rPr lang="en-CA" sz="1900"/>
              <a:t>released the  </a:t>
            </a:r>
            <a:r>
              <a:rPr lang="en-CA" sz="1900" b="1"/>
              <a:t>Linux kernel</a:t>
            </a:r>
            <a:r>
              <a:rPr lang="en-CA" sz="1900"/>
              <a:t>, eventually placing it under the </a:t>
            </a:r>
            <a:r>
              <a:rPr lang="en-CA" sz="1900" b="1"/>
              <a:t>GPL</a:t>
            </a:r>
            <a:r>
              <a:rPr lang="en-CA" sz="1900"/>
              <a:t>. </a:t>
            </a:r>
            <a:br>
              <a:rPr lang="en-CA" sz="1900"/>
            </a:br>
            <a:endParaRPr lang="en-CA" sz="1900"/>
          </a:p>
          <a:p>
            <a:pPr marL="0" indent="0">
              <a:buNone/>
            </a:pPr>
            <a:r>
              <a:rPr lang="en-CA" sz="1900"/>
              <a:t>The Linux kernel, GNU  software, and some other components were </a:t>
            </a:r>
            <a:br>
              <a:rPr lang="en-CA" sz="1900"/>
            </a:br>
            <a:r>
              <a:rPr lang="en-CA" sz="1900" b="1"/>
              <a:t>combined</a:t>
            </a:r>
            <a:r>
              <a:rPr lang="en-CA" sz="1900"/>
              <a:t> into a powerful, </a:t>
            </a:r>
            <a:r>
              <a:rPr lang="en-CA" sz="1900" b="1"/>
              <a:t>Unix-like </a:t>
            </a:r>
            <a:r>
              <a:rPr lang="en-CA" sz="1900"/>
              <a:t>operating system. </a:t>
            </a:r>
          </a:p>
          <a:p>
            <a:pPr marL="0" indent="0">
              <a:buNone/>
            </a:pPr>
            <a:br>
              <a:rPr lang="en-CA" sz="1900"/>
            </a:br>
            <a:r>
              <a:rPr lang="en-CA" sz="1900"/>
              <a:t>This OS can’t technically be called Unix, because it has never been certified </a:t>
            </a:r>
            <a:br>
              <a:rPr lang="en-CA" sz="1900"/>
            </a:br>
            <a:r>
              <a:rPr lang="en-CA" sz="1900"/>
              <a:t>to be Unix, but virtually everyone in the industry regards it as such.</a:t>
            </a:r>
            <a:br>
              <a:rPr lang="en-CA" sz="1900"/>
            </a:br>
            <a:endParaRPr lang="en-CA" sz="1900"/>
          </a:p>
          <a:p>
            <a:pPr marL="0" indent="0">
              <a:buNone/>
            </a:pPr>
            <a:r>
              <a:rPr lang="en-CA" sz="1900"/>
              <a:t>The combined GNU and Linux system is called “</a:t>
            </a:r>
            <a:r>
              <a:rPr lang="en-CA" sz="1900" b="1"/>
              <a:t>GNU/Linux”</a:t>
            </a:r>
            <a:r>
              <a:rPr lang="en-CA" sz="1900"/>
              <a:t> by some but just </a:t>
            </a:r>
            <a:r>
              <a:rPr lang="en-CA" sz="1900" b="1"/>
              <a:t>“Linux”</a:t>
            </a:r>
            <a:r>
              <a:rPr lang="en-CA" sz="1900"/>
              <a:t> by others (much to the dismay of </a:t>
            </a:r>
            <a:r>
              <a:rPr lang="en-CA" sz="1900" b="1"/>
              <a:t>Richard Stallman</a:t>
            </a:r>
            <a:r>
              <a:rPr lang="en-CA" sz="1900"/>
              <a:t>) who feels that the simple name Linux downplays the tremendous </a:t>
            </a:r>
            <a:r>
              <a:rPr lang="en-CA" sz="1900" b="1"/>
              <a:t>contribution</a:t>
            </a:r>
            <a:r>
              <a:rPr lang="en-CA" sz="1900"/>
              <a:t> </a:t>
            </a:r>
            <a:br>
              <a:rPr lang="en-CA" sz="1900"/>
            </a:br>
            <a:r>
              <a:rPr lang="en-CA" sz="1900"/>
              <a:t>made by the </a:t>
            </a:r>
            <a:r>
              <a:rPr lang="en-CA" sz="1900" b="1"/>
              <a:t>GNU Project</a:t>
            </a:r>
            <a:r>
              <a:rPr lang="en-CA" sz="1900"/>
              <a:t>.</a:t>
            </a:r>
            <a:br>
              <a:rPr lang="en-CA" sz="1900"/>
            </a:br>
            <a:endParaRPr lang="en-US"/>
          </a:p>
        </p:txBody>
      </p:sp>
      <p:sp>
        <p:nvSpPr>
          <p:cNvPr id="4" name="object 6">
            <a:extLst>
              <a:ext uri="{FF2B5EF4-FFF2-40B4-BE49-F238E27FC236}">
                <a16:creationId xmlns:a16="http://schemas.microsoft.com/office/drawing/2014/main" id="{26125519-DADA-2747-94DF-E90EAF2E9844}"/>
              </a:ext>
            </a:extLst>
          </p:cNvPr>
          <p:cNvSpPr/>
          <p:nvPr/>
        </p:nvSpPr>
        <p:spPr>
          <a:xfrm>
            <a:off x="9542585" y="2713098"/>
            <a:ext cx="1828800" cy="2743200"/>
          </a:xfrm>
          <a:prstGeom prst="rect">
            <a:avLst/>
          </a:prstGeom>
          <a:blipFill>
            <a:blip r:embed="rId2" cstate="print"/>
            <a:stretch>
              <a:fillRect/>
            </a:stretch>
          </a:blipFill>
          <a:ln>
            <a:solidFill>
              <a:srgbClr val="0070C0"/>
            </a:solidFill>
          </a:ln>
        </p:spPr>
        <p:txBody>
          <a:bodyPr wrap="square" lIns="0" tIns="0" rIns="0" bIns="0" rtlCol="0"/>
          <a:lstStyle/>
          <a:p>
            <a:endParaRPr/>
          </a:p>
        </p:txBody>
      </p:sp>
    </p:spTree>
    <p:extLst>
      <p:ext uri="{BB962C8B-B14F-4D97-AF65-F5344CB8AC3E}">
        <p14:creationId xmlns:p14="http://schemas.microsoft.com/office/powerpoint/2010/main" val="41129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UNIX and LINUX Background and features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512540" cy="4755771"/>
          </a:xfrm>
        </p:spPr>
        <p:txBody>
          <a:bodyPr>
            <a:normAutofit fontScale="70000" lnSpcReduction="20000"/>
          </a:bodyPr>
          <a:lstStyle/>
          <a:p>
            <a:pPr marL="0" indent="0">
              <a:buNone/>
            </a:pPr>
            <a:r>
              <a:rPr lang="en-CA" sz="2400" b="1" dirty="0"/>
              <a:t>Linux Distributions</a:t>
            </a:r>
            <a:br>
              <a:rPr lang="en-CA" dirty="0"/>
            </a:br>
            <a:endParaRPr lang="en-CA" dirty="0"/>
          </a:p>
          <a:p>
            <a:pPr marL="0" indent="0">
              <a:buNone/>
            </a:pPr>
            <a:r>
              <a:rPr lang="en-CA" sz="1900" dirty="0"/>
              <a:t>Today there are many different distributions (or versions) of Linux. Some of them have specialized uses while others are more of a general-purpose Operating System. Linux can be found all around us – powering websites we access, the cloud and even the mobile devices we use. Android Smart Phones and Tablets are powered by the Android Operating System, which is based on a modified version of the Linux kernel.</a:t>
            </a:r>
          </a:p>
          <a:p>
            <a:pPr marL="0" indent="0">
              <a:buNone/>
            </a:pPr>
            <a:endParaRPr lang="en-CA" sz="1900" dirty="0"/>
          </a:p>
          <a:p>
            <a:pPr marL="0" indent="0">
              <a:buNone/>
            </a:pPr>
            <a:r>
              <a:rPr lang="en-CA" sz="1900" dirty="0"/>
              <a:t>All of these different Linux distributions can be traced to a few base parent distributions or families (depicted on the next slide).  These are:</a:t>
            </a:r>
          </a:p>
          <a:p>
            <a:r>
              <a:rPr lang="en-CA" sz="1900" dirty="0"/>
              <a:t> Ubuntu / Debian</a:t>
            </a:r>
          </a:p>
          <a:p>
            <a:r>
              <a:rPr lang="en-CA" sz="1900" dirty="0"/>
              <a:t>Arch</a:t>
            </a:r>
          </a:p>
          <a:p>
            <a:r>
              <a:rPr lang="en-CA" sz="1900" dirty="0"/>
              <a:t>Red Hat / Fedora / </a:t>
            </a:r>
            <a:r>
              <a:rPr lang="en-CA" sz="1900" dirty="0" err="1"/>
              <a:t>Mandriva</a:t>
            </a:r>
            <a:endParaRPr lang="en-CA" sz="1900" dirty="0"/>
          </a:p>
          <a:p>
            <a:r>
              <a:rPr lang="en-CA" sz="1900" dirty="0"/>
              <a:t>Slackware</a:t>
            </a:r>
          </a:p>
          <a:p>
            <a:r>
              <a:rPr lang="en-CA" sz="1900" dirty="0"/>
              <a:t>Gentoo</a:t>
            </a:r>
          </a:p>
          <a:p>
            <a:r>
              <a:rPr lang="en-CA" sz="1900" dirty="0"/>
              <a:t>Additionally, there are several Linux distributions that exist independently of these families</a:t>
            </a:r>
            <a:endParaRPr lang="en-US" dirty="0"/>
          </a:p>
        </p:txBody>
      </p:sp>
      <p:pic>
        <p:nvPicPr>
          <p:cNvPr id="6" name="Picture 5" descr="A group of penguins&#10;&#10;Description automatically generated with medium confidence">
            <a:extLst>
              <a:ext uri="{FF2B5EF4-FFF2-40B4-BE49-F238E27FC236}">
                <a16:creationId xmlns:a16="http://schemas.microsoft.com/office/drawing/2014/main" id="{1117322C-23BD-4667-979F-1A28C16C633E}"/>
              </a:ext>
            </a:extLst>
          </p:cNvPr>
          <p:cNvPicPr>
            <a:picLocks noChangeAspect="1"/>
          </p:cNvPicPr>
          <p:nvPr/>
        </p:nvPicPr>
        <p:blipFill>
          <a:blip r:embed="rId2"/>
          <a:stretch>
            <a:fillRect/>
          </a:stretch>
        </p:blipFill>
        <p:spPr>
          <a:xfrm>
            <a:off x="9030478" y="3030363"/>
            <a:ext cx="2847391" cy="3023118"/>
          </a:xfrm>
          <a:prstGeom prst="rect">
            <a:avLst/>
          </a:prstGeom>
        </p:spPr>
      </p:pic>
    </p:spTree>
    <p:extLst>
      <p:ext uri="{BB962C8B-B14F-4D97-AF65-F5344CB8AC3E}">
        <p14:creationId xmlns:p14="http://schemas.microsoft.com/office/powerpoint/2010/main" val="37523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Periodic table of </a:t>
            </a:r>
            <a:r>
              <a:rPr lang="en-US" sz="3000" err="1"/>
              <a:t>linux</a:t>
            </a:r>
            <a:r>
              <a:rPr lang="en-US" sz="3000"/>
              <a:t> distributions (distros)</a:t>
            </a:r>
          </a:p>
        </p:txBody>
      </p:sp>
      <p:pic>
        <p:nvPicPr>
          <p:cNvPr id="8" name="Picture 7" descr="A picture containing table&#10;&#10;Description automatically generated">
            <a:extLst>
              <a:ext uri="{FF2B5EF4-FFF2-40B4-BE49-F238E27FC236}">
                <a16:creationId xmlns:a16="http://schemas.microsoft.com/office/drawing/2014/main" id="{3ABC401B-E8EF-4313-A420-BA07B16F729D}"/>
              </a:ext>
            </a:extLst>
          </p:cNvPr>
          <p:cNvPicPr>
            <a:picLocks noChangeAspect="1"/>
          </p:cNvPicPr>
          <p:nvPr/>
        </p:nvPicPr>
        <p:blipFill>
          <a:blip r:embed="rId2"/>
          <a:stretch>
            <a:fillRect/>
          </a:stretch>
        </p:blipFill>
        <p:spPr>
          <a:xfrm>
            <a:off x="2238331" y="1317719"/>
            <a:ext cx="8029769" cy="5353179"/>
          </a:xfrm>
          <a:prstGeom prst="rect">
            <a:avLst/>
          </a:prstGeom>
        </p:spPr>
      </p:pic>
    </p:spTree>
    <p:extLst>
      <p:ext uri="{BB962C8B-B14F-4D97-AF65-F5344CB8AC3E}">
        <p14:creationId xmlns:p14="http://schemas.microsoft.com/office/powerpoint/2010/main" val="33751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9288842" cy="4755771"/>
          </a:xfrm>
        </p:spPr>
        <p:txBody>
          <a:bodyPr>
            <a:normAutofit fontScale="85000" lnSpcReduction="20000"/>
          </a:bodyPr>
          <a:lstStyle/>
          <a:p>
            <a:pPr marL="0" indent="0">
              <a:buNone/>
            </a:pPr>
            <a:r>
              <a:rPr lang="en-CA" dirty="0"/>
              <a:t>While attending Seneca College, you will be using many different </a:t>
            </a:r>
            <a:r>
              <a:rPr lang="en-CA" b="1" dirty="0"/>
              <a:t>computer systems </a:t>
            </a:r>
            <a:r>
              <a:rPr lang="en-CA" dirty="0"/>
              <a:t>to </a:t>
            </a:r>
            <a:br>
              <a:rPr lang="en-CA" dirty="0"/>
            </a:br>
            <a:r>
              <a:rPr lang="en-CA" dirty="0"/>
              <a:t>perform various operations. Below is a listing of a few of these servers:</a:t>
            </a:r>
            <a:br>
              <a:rPr lang="en-CA" dirty="0"/>
            </a:b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br>
              <a:rPr lang="en-CA" dirty="0"/>
            </a:br>
            <a:r>
              <a:rPr lang="en-CA" dirty="0"/>
              <a:t>Students will mainly use a </a:t>
            </a:r>
            <a:r>
              <a:rPr lang="en-CA" b="1" dirty="0"/>
              <a:t>web-browser</a:t>
            </a:r>
            <a:r>
              <a:rPr lang="en-CA" dirty="0"/>
              <a:t> to interact with those listed servers.</a:t>
            </a:r>
            <a:br>
              <a:rPr lang="en-CA" dirty="0"/>
            </a:br>
            <a:endParaRPr lang="en-CA" dirty="0"/>
          </a:p>
          <a:p>
            <a:pPr marL="0" indent="0">
              <a:buNone/>
            </a:pPr>
            <a:r>
              <a:rPr lang="en-CA" dirty="0"/>
              <a:t>An exception is the </a:t>
            </a:r>
            <a:r>
              <a:rPr lang="en-CA" b="1" dirty="0"/>
              <a:t>Matrix</a:t>
            </a:r>
            <a:r>
              <a:rPr lang="en-CA" dirty="0"/>
              <a:t> server which requires that students run an application to </a:t>
            </a:r>
            <a:r>
              <a:rPr lang="en-CA" b="1" dirty="0"/>
              <a:t>connect</a:t>
            </a:r>
            <a:r>
              <a:rPr lang="en-CA" dirty="0"/>
              <a:t> </a:t>
            </a:r>
            <a:br>
              <a:rPr lang="en-CA" dirty="0"/>
            </a:br>
            <a:r>
              <a:rPr lang="en-CA" dirty="0"/>
              <a:t>to their server account to practice</a:t>
            </a:r>
            <a:r>
              <a:rPr lang="en-CA" b="1" dirty="0"/>
              <a:t> Linux commands</a:t>
            </a:r>
            <a:r>
              <a:rPr lang="en-CA" dirty="0"/>
              <a:t>, perform</a:t>
            </a:r>
            <a:r>
              <a:rPr lang="en-CA" b="1" dirty="0"/>
              <a:t> a</a:t>
            </a:r>
            <a:r>
              <a:rPr lang="en-CA" dirty="0"/>
              <a:t>nd </a:t>
            </a:r>
            <a:br>
              <a:rPr lang="en-CA" dirty="0"/>
            </a:br>
            <a:r>
              <a:rPr lang="en-CA" dirty="0"/>
              <a:t>submit their </a:t>
            </a:r>
            <a:r>
              <a:rPr lang="en-CA" b="1" dirty="0"/>
              <a:t>tutorials</a:t>
            </a:r>
            <a:r>
              <a:rPr lang="en-CA" dirty="0"/>
              <a:t>.</a:t>
            </a:r>
            <a:br>
              <a:rPr lang="en-CA" dirty="0"/>
            </a:br>
            <a:br>
              <a:rPr lang="en-CA" dirty="0"/>
            </a:br>
            <a:endParaRPr lang="en-CA" dirty="0"/>
          </a:p>
          <a:p>
            <a:pPr marL="0" indent="0">
              <a:buNone/>
            </a:pPr>
            <a:endParaRPr lang="en-CA" dirty="0"/>
          </a:p>
          <a:p>
            <a:pPr marL="0" indent="0">
              <a:buNone/>
            </a:pPr>
            <a:endParaRPr lang="en-CA" dirty="0"/>
          </a:p>
          <a:p>
            <a:pPr marL="0" indent="0">
              <a:buNone/>
            </a:pPr>
            <a:endParaRPr lang="en-CA" dirty="0"/>
          </a:p>
        </p:txBody>
      </p:sp>
      <p:graphicFrame>
        <p:nvGraphicFramePr>
          <p:cNvPr id="8" name="Table 7">
            <a:extLst>
              <a:ext uri="{FF2B5EF4-FFF2-40B4-BE49-F238E27FC236}">
                <a16:creationId xmlns:a16="http://schemas.microsoft.com/office/drawing/2014/main" id="{5C051C4E-B100-AA4B-89AE-6F689E55EC2B}"/>
              </a:ext>
            </a:extLst>
          </p:cNvPr>
          <p:cNvGraphicFramePr>
            <a:graphicFrameLocks noGrp="1"/>
          </p:cNvGraphicFramePr>
          <p:nvPr>
            <p:extLst>
              <p:ext uri="{D42A27DB-BD31-4B8C-83A1-F6EECF244321}">
                <p14:modId xmlns:p14="http://schemas.microsoft.com/office/powerpoint/2010/main" val="44367946"/>
              </p:ext>
            </p:extLst>
          </p:nvPr>
        </p:nvGraphicFramePr>
        <p:xfrm>
          <a:off x="1451579" y="2621280"/>
          <a:ext cx="9604375" cy="1615440"/>
        </p:xfrm>
        <a:graphic>
          <a:graphicData uri="http://schemas.openxmlformats.org/drawingml/2006/table">
            <a:tbl>
              <a:tblPr/>
              <a:tblGrid>
                <a:gridCol w="3208948">
                  <a:extLst>
                    <a:ext uri="{9D8B030D-6E8A-4147-A177-3AD203B41FA5}">
                      <a16:colId xmlns:a16="http://schemas.microsoft.com/office/drawing/2014/main" val="2326848791"/>
                    </a:ext>
                  </a:extLst>
                </a:gridCol>
                <a:gridCol w="6395427">
                  <a:extLst>
                    <a:ext uri="{9D8B030D-6E8A-4147-A177-3AD203B41FA5}">
                      <a16:colId xmlns:a16="http://schemas.microsoft.com/office/drawing/2014/main" val="3974222282"/>
                    </a:ext>
                  </a:extLst>
                </a:gridCol>
              </a:tblGrid>
              <a:tr h="0">
                <a:tc>
                  <a:txBody>
                    <a:bodyPr/>
                    <a:lstStyle/>
                    <a:p>
                      <a:r>
                        <a:rPr lang="en-CA" b="1" err="1">
                          <a:solidFill>
                            <a:srgbClr val="0070C0"/>
                          </a:solidFill>
                          <a:effectLst/>
                        </a:rPr>
                        <a:t>my.senecacollege.ca</a:t>
                      </a:r>
                      <a:endParaRPr lang="en-CA">
                        <a:solidFill>
                          <a:srgbClr val="0070C0"/>
                        </a:solidFill>
                        <a:effectLst/>
                      </a:endParaRPr>
                    </a:p>
                  </a:txBody>
                  <a:tcPr>
                    <a:lnL>
                      <a:noFill/>
                    </a:lnL>
                    <a:lnR>
                      <a:noFill/>
                    </a:lnR>
                    <a:lnT>
                      <a:noFill/>
                    </a:lnT>
                    <a:lnB>
                      <a:noFill/>
                    </a:lnB>
                    <a:noFill/>
                  </a:tcPr>
                </a:tc>
                <a:tc>
                  <a:txBody>
                    <a:bodyPr/>
                    <a:lstStyle/>
                    <a:p>
                      <a:r>
                        <a:rPr lang="en-CA" sz="1400" b="1">
                          <a:effectLst/>
                        </a:rPr>
                        <a:t>Learning Content Management System </a:t>
                      </a:r>
                      <a:br>
                        <a:rPr lang="en-CA" sz="1400" b="1">
                          <a:effectLst/>
                        </a:rPr>
                      </a:br>
                      <a:r>
                        <a:rPr lang="en-CA" sz="1400" b="1">
                          <a:effectLst/>
                        </a:rPr>
                        <a:t>(Student Grades / Notes / Online Quizzes)</a:t>
                      </a:r>
                    </a:p>
                  </a:txBody>
                  <a:tcPr marL="142875" anchor="ctr">
                    <a:lnL>
                      <a:noFill/>
                    </a:lnL>
                    <a:lnR>
                      <a:noFill/>
                    </a:lnR>
                    <a:lnT>
                      <a:noFill/>
                    </a:lnT>
                    <a:lnB>
                      <a:noFill/>
                    </a:lnB>
                    <a:noFill/>
                  </a:tcPr>
                </a:tc>
                <a:extLst>
                  <a:ext uri="{0D108BD9-81ED-4DB2-BD59-A6C34878D82A}">
                    <a16:rowId xmlns:a16="http://schemas.microsoft.com/office/drawing/2014/main" val="3669563047"/>
                  </a:ext>
                </a:extLst>
              </a:tr>
              <a:tr h="0">
                <a:tc>
                  <a:txBody>
                    <a:bodyPr/>
                    <a:lstStyle/>
                    <a:p>
                      <a:r>
                        <a:rPr lang="en-CA" b="1" err="1">
                          <a:solidFill>
                            <a:srgbClr val="0070C0"/>
                          </a:solidFill>
                          <a:effectLst/>
                        </a:rPr>
                        <a:t>ict.senecacollege.ca</a:t>
                      </a:r>
                      <a:endParaRPr lang="en-CA">
                        <a:solidFill>
                          <a:srgbClr val="0070C0"/>
                        </a:solidFill>
                        <a:effectLst/>
                      </a:endParaRPr>
                    </a:p>
                  </a:txBody>
                  <a:tcPr>
                    <a:lnL>
                      <a:noFill/>
                    </a:lnL>
                    <a:lnR>
                      <a:noFill/>
                    </a:lnR>
                    <a:lnT>
                      <a:noFill/>
                    </a:lnT>
                    <a:lnB>
                      <a:noFill/>
                    </a:lnB>
                    <a:noFill/>
                  </a:tcPr>
                </a:tc>
                <a:tc>
                  <a:txBody>
                    <a:bodyPr/>
                    <a:lstStyle/>
                    <a:p>
                      <a:r>
                        <a:rPr lang="en-CA" sz="1400" b="1">
                          <a:effectLst/>
                        </a:rPr>
                        <a:t>Main ICT Webserver</a:t>
                      </a:r>
                    </a:p>
                  </a:txBody>
                  <a:tcPr marL="142875" anchor="ctr">
                    <a:lnL>
                      <a:noFill/>
                    </a:lnL>
                    <a:lnR>
                      <a:noFill/>
                    </a:lnR>
                    <a:lnT>
                      <a:noFill/>
                    </a:lnT>
                    <a:lnB>
                      <a:noFill/>
                    </a:lnB>
                    <a:noFill/>
                  </a:tcPr>
                </a:tc>
                <a:extLst>
                  <a:ext uri="{0D108BD9-81ED-4DB2-BD59-A6C34878D82A}">
                    <a16:rowId xmlns:a16="http://schemas.microsoft.com/office/drawing/2014/main" val="136820631"/>
                  </a:ext>
                </a:extLst>
              </a:tr>
              <a:tr h="0">
                <a:tc>
                  <a:txBody>
                    <a:bodyPr/>
                    <a:lstStyle/>
                    <a:p>
                      <a:r>
                        <a:rPr lang="en-CA" b="1" err="1">
                          <a:solidFill>
                            <a:srgbClr val="0070C0"/>
                          </a:solidFill>
                          <a:effectLst/>
                        </a:rPr>
                        <a:t>wiki.cdot.senecacollege.ca</a:t>
                      </a:r>
                      <a:endParaRPr lang="en-CA">
                        <a:solidFill>
                          <a:srgbClr val="0070C0"/>
                        </a:solidFill>
                        <a:effectLst/>
                      </a:endParaRPr>
                    </a:p>
                  </a:txBody>
                  <a:tcPr>
                    <a:lnL>
                      <a:noFill/>
                    </a:lnL>
                    <a:lnR>
                      <a:noFill/>
                    </a:lnR>
                    <a:lnT>
                      <a:noFill/>
                    </a:lnT>
                    <a:lnB>
                      <a:noFill/>
                    </a:lnB>
                    <a:noFill/>
                  </a:tcPr>
                </a:tc>
                <a:tc>
                  <a:txBody>
                    <a:bodyPr/>
                    <a:lstStyle/>
                    <a:p>
                      <a:r>
                        <a:rPr lang="en-CA" sz="1400" b="1">
                          <a:effectLst/>
                        </a:rPr>
                        <a:t>Course WIKIs for Seneca College Students</a:t>
                      </a:r>
                    </a:p>
                  </a:txBody>
                  <a:tcPr marL="142875" anchor="ctr">
                    <a:lnL>
                      <a:noFill/>
                    </a:lnL>
                    <a:lnR>
                      <a:noFill/>
                    </a:lnR>
                    <a:lnT>
                      <a:noFill/>
                    </a:lnT>
                    <a:lnB>
                      <a:noFill/>
                    </a:lnB>
                    <a:noFill/>
                  </a:tcPr>
                </a:tc>
                <a:extLst>
                  <a:ext uri="{0D108BD9-81ED-4DB2-BD59-A6C34878D82A}">
                    <a16:rowId xmlns:a16="http://schemas.microsoft.com/office/drawing/2014/main" val="3341800402"/>
                  </a:ext>
                </a:extLst>
              </a:tr>
              <a:tr h="0">
                <a:tc>
                  <a:txBody>
                    <a:bodyPr/>
                    <a:lstStyle/>
                    <a:p>
                      <a:r>
                        <a:rPr lang="en-CA" b="1" err="1">
                          <a:solidFill>
                            <a:srgbClr val="0070C0"/>
                          </a:solidFill>
                          <a:effectLst/>
                        </a:rPr>
                        <a:t>matrix.senecacollege.ca</a:t>
                      </a:r>
                      <a:endParaRPr lang="en-CA">
                        <a:solidFill>
                          <a:srgbClr val="0070C0"/>
                        </a:solidFill>
                        <a:effectLst/>
                      </a:endParaRPr>
                    </a:p>
                  </a:txBody>
                  <a:tcPr>
                    <a:lnL>
                      <a:noFill/>
                    </a:lnL>
                    <a:lnR>
                      <a:noFill/>
                    </a:lnR>
                    <a:lnT>
                      <a:noFill/>
                    </a:lnT>
                    <a:lnB>
                      <a:noFill/>
                    </a:lnB>
                    <a:noFill/>
                  </a:tcPr>
                </a:tc>
                <a:tc>
                  <a:txBody>
                    <a:bodyPr/>
                    <a:lstStyle/>
                    <a:p>
                      <a:r>
                        <a:rPr lang="en-CA" sz="1400" b="1">
                          <a:solidFill>
                            <a:schemeClr val="tx1"/>
                          </a:solidFill>
                          <a:effectLst/>
                        </a:rPr>
                        <a:t>Linux Account for Student Practice and Assignment submission</a:t>
                      </a:r>
                    </a:p>
                  </a:txBody>
                  <a:tcPr marL="142875" anchor="ctr">
                    <a:lnL>
                      <a:noFill/>
                    </a:lnL>
                    <a:lnR>
                      <a:noFill/>
                    </a:lnR>
                    <a:lnT>
                      <a:noFill/>
                    </a:lnT>
                    <a:lnB>
                      <a:noFill/>
                    </a:lnB>
                    <a:noFill/>
                  </a:tcPr>
                </a:tc>
                <a:extLst>
                  <a:ext uri="{0D108BD9-81ED-4DB2-BD59-A6C34878D82A}">
                    <a16:rowId xmlns:a16="http://schemas.microsoft.com/office/drawing/2014/main" val="2033858323"/>
                  </a:ext>
                </a:extLst>
              </a:tr>
            </a:tbl>
          </a:graphicData>
        </a:graphic>
      </p:graphicFrame>
      <p:pic>
        <p:nvPicPr>
          <p:cNvPr id="5" name="Picture 4" descr="Shape&#10;&#10;Description automatically generated with medium confidence">
            <a:extLst>
              <a:ext uri="{FF2B5EF4-FFF2-40B4-BE49-F238E27FC236}">
                <a16:creationId xmlns:a16="http://schemas.microsoft.com/office/drawing/2014/main" id="{31EF442E-7BD3-6241-9D2B-224BED4321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9951" y="3986485"/>
            <a:ext cx="532190" cy="212876"/>
          </a:xfrm>
          <a:prstGeom prst="rect">
            <a:avLst/>
          </a:prstGeom>
        </p:spPr>
      </p:pic>
    </p:spTree>
    <p:extLst>
      <p:ext uri="{BB962C8B-B14F-4D97-AF65-F5344CB8AC3E}">
        <p14:creationId xmlns:p14="http://schemas.microsoft.com/office/powerpoint/2010/main" val="29540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Lesson 1  topics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5064690"/>
          </a:xfrm>
        </p:spPr>
        <p:txBody>
          <a:bodyPr>
            <a:normAutofit lnSpcReduction="10000"/>
          </a:bodyPr>
          <a:lstStyle/>
          <a:p>
            <a:pPr marL="0" indent="0">
              <a:buNone/>
            </a:pPr>
            <a:r>
              <a:rPr lang="en-US" b="1"/>
              <a:t>Why I am Taking This Course? (Course Introduction)</a:t>
            </a:r>
          </a:p>
          <a:p>
            <a:pPr lvl="1"/>
            <a:r>
              <a:rPr lang="en-US"/>
              <a:t>Instructor Information / Purpose of Course</a:t>
            </a:r>
          </a:p>
          <a:p>
            <a:pPr lvl="1"/>
            <a:r>
              <a:rPr lang="en-US"/>
              <a:t>Foundations For Future Courses</a:t>
            </a:r>
          </a:p>
          <a:p>
            <a:pPr lvl="1"/>
            <a:r>
              <a:rPr lang="en-US"/>
              <a:t>Course Resources / Course Outline / Course Policies </a:t>
            </a:r>
          </a:p>
          <a:p>
            <a:pPr marL="0" indent="0">
              <a:buNone/>
            </a:pPr>
            <a:r>
              <a:rPr lang="en-US" b="1"/>
              <a:t>Background and Features of UNIX and LINUX OS</a:t>
            </a:r>
          </a:p>
          <a:p>
            <a:pPr lvl="1"/>
            <a:r>
              <a:rPr lang="en-US"/>
              <a:t>Purpose of an OS / History of Unix &amp; Linux OS</a:t>
            </a:r>
          </a:p>
          <a:p>
            <a:pPr lvl="1"/>
            <a:r>
              <a:rPr lang="en-US"/>
              <a:t>Features of Unix / Linux OS</a:t>
            </a:r>
          </a:p>
          <a:p>
            <a:pPr marL="0" indent="0">
              <a:buNone/>
            </a:pPr>
            <a:r>
              <a:rPr lang="en-US" b="1"/>
              <a:t>Matrix Linux Server</a:t>
            </a:r>
          </a:p>
          <a:p>
            <a:pPr lvl="1"/>
            <a:r>
              <a:rPr lang="en-US"/>
              <a:t>Purpose / Layout</a:t>
            </a:r>
          </a:p>
          <a:p>
            <a:pPr lvl="1"/>
            <a:r>
              <a:rPr lang="en-US"/>
              <a:t>How to Access your Matrix Linux Account:</a:t>
            </a:r>
          </a:p>
          <a:p>
            <a:pPr lvl="3"/>
            <a:r>
              <a:rPr lang="en-US"/>
              <a:t>From Seneca Lab Workstation</a:t>
            </a:r>
          </a:p>
          <a:p>
            <a:pPr lvl="3"/>
            <a:r>
              <a:rPr lang="en-US"/>
              <a:t>From Laptop or Home Computer (Windows, Mac OSX, Linux)</a:t>
            </a:r>
          </a:p>
          <a:p>
            <a:pPr lvl="1"/>
            <a:r>
              <a:rPr lang="en-US"/>
              <a:t>How to Logout of your Matrix Linux Account</a:t>
            </a:r>
          </a:p>
          <a:p>
            <a:pPr lvl="2"/>
            <a:endParaRPr lang="en-US"/>
          </a:p>
        </p:txBody>
      </p:sp>
    </p:spTree>
    <p:extLst>
      <p:ext uri="{BB962C8B-B14F-4D97-AF65-F5344CB8AC3E}">
        <p14:creationId xmlns:p14="http://schemas.microsoft.com/office/powerpoint/2010/main" val="40570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5969129" cy="4755771"/>
          </a:xfrm>
        </p:spPr>
        <p:txBody>
          <a:bodyPr>
            <a:normAutofit fontScale="85000" lnSpcReduction="10000"/>
          </a:bodyPr>
          <a:lstStyle/>
          <a:p>
            <a:pPr marL="0" indent="0">
              <a:buNone/>
            </a:pPr>
            <a:r>
              <a:rPr lang="en-CA"/>
              <a:t>The </a:t>
            </a:r>
            <a:r>
              <a:rPr lang="en-CA" b="1"/>
              <a:t>Matrix</a:t>
            </a:r>
            <a:r>
              <a:rPr lang="en-CA"/>
              <a:t> server consists of </a:t>
            </a:r>
            <a:r>
              <a:rPr lang="en-CA" b="1"/>
              <a:t>several Virtual Computers connected</a:t>
            </a:r>
            <a:r>
              <a:rPr lang="en-CA"/>
              <a:t> to form a </a:t>
            </a:r>
            <a:r>
              <a:rPr lang="en-CA" b="1"/>
              <a:t>cluster</a:t>
            </a:r>
            <a:r>
              <a:rPr lang="en-CA"/>
              <a:t>.  A cluster is a </a:t>
            </a:r>
            <a:br>
              <a:rPr lang="en-CA"/>
            </a:br>
            <a:r>
              <a:rPr lang="en-CA"/>
              <a:t>cost effective </a:t>
            </a:r>
            <a:r>
              <a:rPr lang="en-CA" u="sng"/>
              <a:t>alternative</a:t>
            </a:r>
            <a:r>
              <a:rPr lang="en-CA"/>
              <a:t> to buying larger servers.</a:t>
            </a:r>
            <a:br>
              <a:rPr lang="en-CA"/>
            </a:br>
            <a:endParaRPr lang="en-CA"/>
          </a:p>
          <a:p>
            <a:pPr marL="0" indent="0">
              <a:buNone/>
            </a:pPr>
            <a:r>
              <a:rPr lang="en-CA"/>
              <a:t>All registered students in this course have access to an account on the Matrix server.  You will be using this account for the following reasons:</a:t>
            </a:r>
            <a:br>
              <a:rPr lang="en-CA"/>
            </a:br>
            <a:endParaRPr lang="en-CA"/>
          </a:p>
          <a:p>
            <a:pPr lvl="1"/>
            <a:r>
              <a:rPr lang="en-CA"/>
              <a:t>Issuing </a:t>
            </a:r>
            <a:r>
              <a:rPr lang="en-CA" b="1"/>
              <a:t>Linux commands</a:t>
            </a:r>
            <a:endParaRPr lang="en-CA"/>
          </a:p>
          <a:p>
            <a:pPr lvl="1"/>
            <a:r>
              <a:rPr lang="en-CA"/>
              <a:t>Practicing Linux commands at the </a:t>
            </a:r>
            <a:r>
              <a:rPr lang="en-CA" b="1"/>
              <a:t>Linux</a:t>
            </a:r>
            <a:r>
              <a:rPr lang="en-CA"/>
              <a:t> </a:t>
            </a:r>
            <a:r>
              <a:rPr lang="en-CA" b="1"/>
              <a:t>shell</a:t>
            </a:r>
            <a:r>
              <a:rPr lang="en-CA"/>
              <a:t> </a:t>
            </a:r>
            <a:br>
              <a:rPr lang="en-CA"/>
            </a:br>
            <a:r>
              <a:rPr lang="en-CA"/>
              <a:t>to be more productive</a:t>
            </a:r>
          </a:p>
          <a:p>
            <a:pPr lvl="1"/>
            <a:r>
              <a:rPr lang="en-CA"/>
              <a:t>Performing </a:t>
            </a:r>
            <a:r>
              <a:rPr lang="en-CA" b="1"/>
              <a:t>Linux Online Tutorials (12)</a:t>
            </a:r>
            <a:endParaRPr lang="en-CA"/>
          </a:p>
          <a:p>
            <a:pPr lvl="1"/>
            <a:r>
              <a:rPr lang="en-CA"/>
              <a:t>Practice Issuing </a:t>
            </a:r>
            <a:r>
              <a:rPr lang="en-CA" b="1"/>
              <a:t>Linux Command Review Questions</a:t>
            </a:r>
            <a:endParaRPr lang="en-CA"/>
          </a:p>
          <a:p>
            <a:pPr marL="0" indent="0">
              <a:buNone/>
            </a:pPr>
            <a:br>
              <a:rPr lang="en-CA"/>
            </a:br>
            <a:endParaRPr lang="en-CA"/>
          </a:p>
          <a:p>
            <a:pPr marL="0" indent="0">
              <a:buNone/>
            </a:pPr>
            <a:endParaRPr lang="en-US"/>
          </a:p>
        </p:txBody>
      </p:sp>
      <p:pic>
        <p:nvPicPr>
          <p:cNvPr id="5" name="Picture 4">
            <a:extLst>
              <a:ext uri="{FF2B5EF4-FFF2-40B4-BE49-F238E27FC236}">
                <a16:creationId xmlns:a16="http://schemas.microsoft.com/office/drawing/2014/main" id="{91556389-1DCF-0849-A426-A77284E32752}"/>
              </a:ext>
            </a:extLst>
          </p:cNvPr>
          <p:cNvPicPr>
            <a:picLocks noChangeAspect="1"/>
          </p:cNvPicPr>
          <p:nvPr/>
        </p:nvPicPr>
        <p:blipFill>
          <a:blip r:embed="rId2"/>
          <a:stretch>
            <a:fillRect/>
          </a:stretch>
        </p:blipFill>
        <p:spPr>
          <a:xfrm>
            <a:off x="7573346" y="1853754"/>
            <a:ext cx="4419600" cy="2692400"/>
          </a:xfrm>
          <a:prstGeom prst="rect">
            <a:avLst/>
          </a:prstGeom>
          <a:ln>
            <a:solidFill>
              <a:srgbClr val="0070C0"/>
            </a:solidFill>
          </a:ln>
        </p:spPr>
      </p:pic>
    </p:spTree>
    <p:extLst>
      <p:ext uri="{BB962C8B-B14F-4D97-AF65-F5344CB8AC3E}">
        <p14:creationId xmlns:p14="http://schemas.microsoft.com/office/powerpoint/2010/main" val="175798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387621" cy="4755771"/>
          </a:xfrm>
        </p:spPr>
        <p:txBody>
          <a:bodyPr>
            <a:normAutofit fontScale="70000" lnSpcReduction="20000"/>
          </a:bodyPr>
          <a:lstStyle/>
          <a:p>
            <a:pPr marL="0" indent="0">
              <a:buNone/>
            </a:pPr>
            <a:r>
              <a:rPr lang="en-CA" sz="2400" b="1"/>
              <a:t>Communicating with Matrix Server</a:t>
            </a:r>
            <a:br>
              <a:rPr lang="en-CA"/>
            </a:br>
            <a:br>
              <a:rPr lang="en-CA"/>
            </a:br>
            <a:r>
              <a:rPr lang="en-CA"/>
              <a:t>In UNIX / LINUX, a </a:t>
            </a:r>
            <a:r>
              <a:rPr lang="en-CA" b="1"/>
              <a:t>shell</a:t>
            </a:r>
            <a:r>
              <a:rPr lang="en-CA"/>
              <a:t> refers to an </a:t>
            </a:r>
            <a:r>
              <a:rPr lang="en-CA" b="1"/>
              <a:t>interface</a:t>
            </a:r>
            <a:r>
              <a:rPr lang="en-CA"/>
              <a:t> that allows a user to communicate with the OS.</a:t>
            </a:r>
            <a:br>
              <a:rPr lang="en-CA"/>
            </a:br>
            <a:endParaRPr lang="en-CA"/>
          </a:p>
          <a:p>
            <a:pPr marL="0" indent="0">
              <a:buNone/>
            </a:pPr>
            <a:r>
              <a:rPr lang="en-CA"/>
              <a:t>UNIX / LINUX has the ability to install a </a:t>
            </a:r>
            <a:r>
              <a:rPr lang="en-CA" b="1"/>
              <a:t>GUI</a:t>
            </a:r>
            <a:r>
              <a:rPr lang="en-CA"/>
              <a:t> (</a:t>
            </a:r>
            <a:r>
              <a:rPr lang="en-CA" b="1"/>
              <a:t>Graphical User Interface</a:t>
            </a:r>
            <a:r>
              <a:rPr lang="en-CA"/>
              <a:t>) </a:t>
            </a:r>
            <a:br>
              <a:rPr lang="en-CA"/>
            </a:br>
            <a:r>
              <a:rPr lang="en-CA"/>
              <a:t>that allows the user to launch applications via icons, graphically manage files, etc.</a:t>
            </a:r>
            <a:br>
              <a:rPr lang="en-CA"/>
            </a:br>
            <a:br>
              <a:rPr lang="en-CA"/>
            </a:br>
            <a:endParaRPr lang="en-CA"/>
          </a:p>
          <a:p>
            <a:pPr marL="0" indent="0">
              <a:buNone/>
            </a:pPr>
            <a:r>
              <a:rPr lang="en-CA"/>
              <a:t>On the other hand, due to </a:t>
            </a:r>
            <a:r>
              <a:rPr lang="en-CA" b="1"/>
              <a:t>bandwidth issues </a:t>
            </a:r>
            <a:r>
              <a:rPr lang="en-CA"/>
              <a:t>and the </a:t>
            </a:r>
            <a:r>
              <a:rPr lang="en-CA" b="1"/>
              <a:t>large number </a:t>
            </a:r>
            <a:r>
              <a:rPr lang="en-CA"/>
              <a:t>of Seneca students </a:t>
            </a:r>
            <a:br>
              <a:rPr lang="en-CA"/>
            </a:br>
            <a:r>
              <a:rPr lang="en-CA"/>
              <a:t>that remotely connect to the </a:t>
            </a:r>
            <a:r>
              <a:rPr lang="en-CA" b="1"/>
              <a:t>Matrix</a:t>
            </a:r>
            <a:r>
              <a:rPr lang="en-CA"/>
              <a:t> server, it is </a:t>
            </a:r>
            <a:r>
              <a:rPr lang="en-CA" b="1" u="sng"/>
              <a:t>NOT</a:t>
            </a:r>
            <a:r>
              <a:rPr lang="en-CA"/>
              <a:t> feasible to connect via a GUI.</a:t>
            </a:r>
            <a:br>
              <a:rPr lang="en-CA"/>
            </a:br>
            <a:endParaRPr lang="en-CA"/>
          </a:p>
          <a:p>
            <a:pPr marL="0" indent="0">
              <a:buNone/>
            </a:pPr>
            <a:r>
              <a:rPr lang="en-CA"/>
              <a:t>Therefore, it is only possible to interface with your </a:t>
            </a:r>
            <a:r>
              <a:rPr lang="en-CA" b="1"/>
              <a:t>Matrix</a:t>
            </a:r>
            <a:r>
              <a:rPr lang="en-CA"/>
              <a:t> account via a</a:t>
            </a:r>
            <a:br>
              <a:rPr lang="en-CA"/>
            </a:br>
            <a:r>
              <a:rPr lang="en-CA" b="1"/>
              <a:t>CLI</a:t>
            </a:r>
            <a:r>
              <a:rPr lang="en-CA"/>
              <a:t> (</a:t>
            </a:r>
            <a:r>
              <a:rPr lang="en-CA" b="1"/>
              <a:t>Command Line Interface</a:t>
            </a:r>
            <a:r>
              <a:rPr lang="en-CA"/>
              <a:t>), where students issue Linux commands </a:t>
            </a:r>
            <a:br>
              <a:rPr lang="en-CA"/>
            </a:br>
            <a:r>
              <a:rPr lang="en-CA"/>
              <a:t>to launch applications, manage files, etc..</a:t>
            </a:r>
            <a:br>
              <a:rPr lang="en-CA"/>
            </a:br>
            <a:br>
              <a:rPr lang="en-CA"/>
            </a:br>
            <a:endParaRPr lang="en-CA"/>
          </a:p>
          <a:p>
            <a:pPr marL="0" indent="0">
              <a:buNone/>
            </a:pPr>
            <a:endParaRPr lang="en-CA"/>
          </a:p>
          <a:p>
            <a:pPr marL="0" indent="0">
              <a:buNone/>
            </a:pPr>
            <a:endParaRPr lang="en-CA"/>
          </a:p>
          <a:p>
            <a:pPr marL="0" indent="0">
              <a:buNone/>
            </a:pPr>
            <a:endParaRPr lang="en-CA"/>
          </a:p>
        </p:txBody>
      </p:sp>
      <p:pic>
        <p:nvPicPr>
          <p:cNvPr id="5" name="Picture 4" descr="A picture containing indoor&#10;&#10;Description automatically generated">
            <a:extLst>
              <a:ext uri="{FF2B5EF4-FFF2-40B4-BE49-F238E27FC236}">
                <a16:creationId xmlns:a16="http://schemas.microsoft.com/office/drawing/2014/main" id="{53E39D35-6AE1-F348-A79B-F26AC30C4D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28237" y="2736043"/>
            <a:ext cx="2211565" cy="138591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A418221-FEAD-2D42-8569-573F7CE094F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28237" y="4425318"/>
            <a:ext cx="2211565" cy="1302704"/>
          </a:xfrm>
          <a:prstGeom prst="rect">
            <a:avLst/>
          </a:prstGeom>
        </p:spPr>
      </p:pic>
    </p:spTree>
    <p:extLst>
      <p:ext uri="{BB962C8B-B14F-4D97-AF65-F5344CB8AC3E}">
        <p14:creationId xmlns:p14="http://schemas.microsoft.com/office/powerpoint/2010/main" val="23744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6690098" cy="4755771"/>
          </a:xfrm>
        </p:spPr>
        <p:txBody>
          <a:bodyPr>
            <a:normAutofit fontScale="77500" lnSpcReduction="20000"/>
          </a:bodyPr>
          <a:lstStyle/>
          <a:p>
            <a:pPr marL="0" indent="0">
              <a:buNone/>
            </a:pPr>
            <a:r>
              <a:rPr lang="en-CA" sz="2600" b="1"/>
              <a:t>Accessing Matrix from Within College:</a:t>
            </a:r>
            <a:br>
              <a:rPr lang="en-CA"/>
            </a:br>
            <a:endParaRPr lang="en-CA"/>
          </a:p>
          <a:p>
            <a:pPr marL="0" indent="0">
              <a:buNone/>
            </a:pPr>
            <a:r>
              <a:rPr lang="en-CA"/>
              <a:t>You can access your Matrix Linux account from a workstation located in any Seneca lab, or from your own computer (e.g. laptop or home computer).</a:t>
            </a:r>
            <a:br>
              <a:rPr lang="en-CA"/>
            </a:br>
            <a:endParaRPr lang="en-CA"/>
          </a:p>
          <a:p>
            <a:pPr marL="0" indent="0">
              <a:buNone/>
            </a:pPr>
            <a:r>
              <a:rPr lang="en-CA" sz="2400" b="1"/>
              <a:t>Accessing Matrix from Lab Workstation:</a:t>
            </a:r>
            <a:br>
              <a:rPr lang="en-CA"/>
            </a:br>
            <a:endParaRPr lang="en-CA"/>
          </a:p>
          <a:p>
            <a:pPr marL="0" indent="0">
              <a:buNone/>
            </a:pPr>
            <a:r>
              <a:rPr lang="en-CA" b="1"/>
              <a:t>MyApps </a:t>
            </a:r>
            <a:r>
              <a:rPr lang="en-CA"/>
              <a:t>is an application streaming service that lets you run software on any Seneca Workstation on demand.  Any software application on the MyApps menu can be used on computers in classrooms, labs, and the Computing Commons.</a:t>
            </a:r>
          </a:p>
          <a:p>
            <a:pPr marL="0" indent="0">
              <a:buNone/>
            </a:pPr>
            <a:r>
              <a:rPr lang="en-CA"/>
              <a:t>Reference: </a:t>
            </a:r>
            <a:r>
              <a:rPr lang="en-CA">
                <a:hlinkClick r:id="rId2"/>
              </a:rPr>
              <a:t>https://inside.senecacollege.ca/its/software/myapps/</a:t>
            </a:r>
            <a:br>
              <a:rPr lang="en-CA"/>
            </a:br>
            <a:br>
              <a:rPr lang="en-CA"/>
            </a:br>
            <a:br>
              <a:rPr lang="en-CA"/>
            </a:br>
            <a:endParaRPr lang="en-CA"/>
          </a:p>
          <a:p>
            <a:pPr marL="0" indent="0">
              <a:buNone/>
            </a:pPr>
            <a:endParaRPr lang="en-CA"/>
          </a:p>
          <a:p>
            <a:pPr marL="0" indent="0">
              <a:buNone/>
            </a:pPr>
            <a:endParaRPr lang="en-US"/>
          </a:p>
        </p:txBody>
      </p:sp>
      <p:pic>
        <p:nvPicPr>
          <p:cNvPr id="5" name="Picture 4" descr="A screenshot of a cell phone&#10;&#10;Description automatically generated">
            <a:extLst>
              <a:ext uri="{FF2B5EF4-FFF2-40B4-BE49-F238E27FC236}">
                <a16:creationId xmlns:a16="http://schemas.microsoft.com/office/drawing/2014/main" id="{23C5CBE8-3562-5A48-94DC-13205AA5FFCE}"/>
              </a:ext>
            </a:extLst>
          </p:cNvPr>
          <p:cNvPicPr>
            <a:picLocks noChangeAspect="1"/>
          </p:cNvPicPr>
          <p:nvPr/>
        </p:nvPicPr>
        <p:blipFill>
          <a:blip r:embed="rId3"/>
          <a:stretch>
            <a:fillRect/>
          </a:stretch>
        </p:blipFill>
        <p:spPr>
          <a:xfrm>
            <a:off x="8349501" y="4084698"/>
            <a:ext cx="3473221" cy="1560193"/>
          </a:xfrm>
          <a:prstGeom prst="rect">
            <a:avLst/>
          </a:prstGeom>
          <a:ln>
            <a:solidFill>
              <a:srgbClr val="0070C0"/>
            </a:solidFill>
          </a:ln>
        </p:spPr>
      </p:pic>
    </p:spTree>
    <p:extLst>
      <p:ext uri="{BB962C8B-B14F-4D97-AF65-F5344CB8AC3E}">
        <p14:creationId xmlns:p14="http://schemas.microsoft.com/office/powerpoint/2010/main" val="2308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8192484" cy="4755771"/>
          </a:xfrm>
        </p:spPr>
        <p:txBody>
          <a:bodyPr>
            <a:normAutofit fontScale="77500" lnSpcReduction="20000"/>
          </a:bodyPr>
          <a:lstStyle/>
          <a:p>
            <a:pPr marL="0" indent="0">
              <a:buNone/>
            </a:pPr>
            <a:r>
              <a:rPr lang="en-CA" sz="2600" b="1"/>
              <a:t>Accessing Matrix from Remote Computer:</a:t>
            </a:r>
            <a:br>
              <a:rPr lang="en-CA"/>
            </a:br>
            <a:endParaRPr lang="en-CA"/>
          </a:p>
          <a:p>
            <a:pPr marL="0" indent="0">
              <a:buNone/>
            </a:pPr>
            <a:r>
              <a:rPr lang="en-CA"/>
              <a:t>Due to the </a:t>
            </a:r>
            <a:r>
              <a:rPr lang="en-CA" b="1">
                <a:solidFill>
                  <a:srgbClr val="0070C0"/>
                </a:solidFill>
              </a:rPr>
              <a:t>COVID19 Pandemic</a:t>
            </a:r>
            <a:r>
              <a:rPr lang="en-CA"/>
              <a:t>, ICT students are required to learn </a:t>
            </a:r>
            <a:r>
              <a:rPr lang="en-CA" b="1"/>
              <a:t>remotely</a:t>
            </a:r>
            <a:r>
              <a:rPr lang="en-CA"/>
              <a:t> </a:t>
            </a:r>
            <a:br>
              <a:rPr lang="en-CA"/>
            </a:br>
            <a:r>
              <a:rPr lang="en-CA"/>
              <a:t>(i.e. </a:t>
            </a:r>
            <a:r>
              <a:rPr lang="en-CA" u="sng"/>
              <a:t>not</a:t>
            </a:r>
            <a:r>
              <a:rPr lang="en-CA"/>
              <a:t> at Seneca College).</a:t>
            </a:r>
            <a:br>
              <a:rPr lang="en-CA"/>
            </a:br>
            <a:endParaRPr lang="en-CA"/>
          </a:p>
          <a:p>
            <a:pPr marL="0" indent="0">
              <a:buNone/>
            </a:pPr>
            <a:r>
              <a:rPr lang="en-CA"/>
              <a:t>You can also do this by command-line (</a:t>
            </a:r>
            <a:r>
              <a:rPr lang="en-CA" err="1"/>
              <a:t>eg.</a:t>
            </a:r>
            <a:r>
              <a:rPr lang="en-CA"/>
              <a:t> </a:t>
            </a:r>
            <a:r>
              <a:rPr lang="en-CA" b="1" err="1"/>
              <a:t>ssh</a:t>
            </a:r>
            <a:r>
              <a:rPr lang="en-CA" b="1"/>
              <a:t> </a:t>
            </a:r>
            <a:r>
              <a:rPr lang="en-CA"/>
              <a:t>command) or by running </a:t>
            </a:r>
            <a:br>
              <a:rPr lang="en-CA"/>
            </a:br>
            <a:r>
              <a:rPr lang="en-CA"/>
              <a:t>a </a:t>
            </a:r>
            <a:r>
              <a:rPr lang="en-CA" b="1"/>
              <a:t>graphical SSH application </a:t>
            </a:r>
            <a:r>
              <a:rPr lang="en-CA"/>
              <a:t>(</a:t>
            </a:r>
            <a:r>
              <a:rPr lang="en-CA" err="1"/>
              <a:t>eg.</a:t>
            </a:r>
            <a:r>
              <a:rPr lang="en-CA"/>
              <a:t> </a:t>
            </a:r>
            <a:r>
              <a:rPr lang="en-CA" b="1"/>
              <a:t>SSH Secure Shell Client</a:t>
            </a:r>
            <a:r>
              <a:rPr lang="en-CA"/>
              <a:t>).</a:t>
            </a:r>
            <a:br>
              <a:rPr lang="en-CA"/>
            </a:br>
            <a:br>
              <a:rPr lang="en-CA"/>
            </a:br>
            <a:br>
              <a:rPr lang="en-CA"/>
            </a:br>
            <a:br>
              <a:rPr lang="en-CA"/>
            </a:br>
            <a:br>
              <a:rPr lang="en-CA"/>
            </a:br>
            <a:br>
              <a:rPr lang="en-CA"/>
            </a:br>
            <a:br>
              <a:rPr lang="en-CA"/>
            </a:br>
            <a:br>
              <a:rPr lang="en-CA"/>
            </a:br>
            <a:br>
              <a:rPr lang="en-CA"/>
            </a:br>
            <a:br>
              <a:rPr lang="en-CA"/>
            </a:br>
            <a:endParaRPr lang="en-CA"/>
          </a:p>
          <a:p>
            <a:pPr marL="0" indent="0">
              <a:buNone/>
            </a:pPr>
            <a:endParaRPr lang="en-CA"/>
          </a:p>
          <a:p>
            <a:pPr marL="0" indent="0">
              <a:buNone/>
            </a:pPr>
            <a:endParaRPr lang="en-US"/>
          </a:p>
        </p:txBody>
      </p:sp>
      <p:pic>
        <p:nvPicPr>
          <p:cNvPr id="6" name="Picture 5" descr="A picture containing clock, drawing&#10;&#10;Description automatically generated">
            <a:extLst>
              <a:ext uri="{FF2B5EF4-FFF2-40B4-BE49-F238E27FC236}">
                <a16:creationId xmlns:a16="http://schemas.microsoft.com/office/drawing/2014/main" id="{6A29E2CC-AB17-E740-BBFE-7588FA5C80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90540" y="1189440"/>
            <a:ext cx="1328627" cy="1328627"/>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7EEE8557-0417-054A-A40E-3AA0FEA155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242053" y="3271898"/>
            <a:ext cx="1625600" cy="1625600"/>
          </a:xfrm>
          <a:prstGeom prst="rect">
            <a:avLst/>
          </a:prstGeom>
        </p:spPr>
      </p:pic>
    </p:spTree>
    <p:extLst>
      <p:ext uri="{BB962C8B-B14F-4D97-AF65-F5344CB8AC3E}">
        <p14:creationId xmlns:p14="http://schemas.microsoft.com/office/powerpoint/2010/main" val="41832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8732327" cy="4755771"/>
          </a:xfrm>
        </p:spPr>
        <p:txBody>
          <a:bodyPr>
            <a:normAutofit fontScale="77500" lnSpcReduction="20000"/>
          </a:bodyPr>
          <a:lstStyle/>
          <a:p>
            <a:pPr marL="0" indent="0">
              <a:buNone/>
            </a:pPr>
            <a:r>
              <a:rPr lang="en-CA" sz="2400" b="1" dirty="0"/>
              <a:t>Connecting to the Seneca </a:t>
            </a:r>
            <a:r>
              <a:rPr lang="en-CA" sz="2400" b="1" dirty="0" err="1"/>
              <a:t>GlobalProtect</a:t>
            </a:r>
            <a:r>
              <a:rPr lang="en-CA" sz="2400" b="1" dirty="0"/>
              <a:t>  Student VPN</a:t>
            </a:r>
            <a:br>
              <a:rPr lang="en-CA" sz="2400" b="1" dirty="0"/>
            </a:br>
            <a:br>
              <a:rPr lang="en-CA" sz="2400" b="1" dirty="0"/>
            </a:br>
            <a:r>
              <a:rPr lang="en-CA" dirty="0"/>
              <a:t>All Seneca College students are required to </a:t>
            </a:r>
            <a:r>
              <a:rPr lang="en-CA" b="1" u="sng" dirty="0"/>
              <a:t>FIRST</a:t>
            </a:r>
            <a:r>
              <a:rPr lang="en-CA" dirty="0"/>
              <a:t> connect to the </a:t>
            </a:r>
            <a:r>
              <a:rPr lang="en-CA" b="1" dirty="0"/>
              <a:t>Seneca </a:t>
            </a:r>
            <a:r>
              <a:rPr lang="en-CA" b="1" dirty="0" err="1"/>
              <a:t>GlobalProtect</a:t>
            </a:r>
            <a:r>
              <a:rPr lang="en-CA" b="1" dirty="0"/>
              <a:t> Student VPN </a:t>
            </a:r>
            <a:r>
              <a:rPr lang="en-CA" dirty="0"/>
              <a:t>in order to be able to connect to their </a:t>
            </a:r>
            <a:r>
              <a:rPr lang="en-CA" b="1" dirty="0"/>
              <a:t>Matrix</a:t>
            </a:r>
            <a:r>
              <a:rPr lang="en-CA" dirty="0"/>
              <a:t> Linux account. Seneca College are "rolling-out" additional measures to improve </a:t>
            </a:r>
            <a:r>
              <a:rPr lang="en-CA" b="1" dirty="0"/>
              <a:t>network security</a:t>
            </a:r>
            <a:r>
              <a:rPr lang="en-CA" dirty="0"/>
              <a:t>. One of these measures are to implement </a:t>
            </a:r>
            <a:r>
              <a:rPr lang="en-CA" b="1" dirty="0"/>
              <a:t>multi-factored authentication</a:t>
            </a:r>
            <a:r>
              <a:rPr lang="en-CA" dirty="0"/>
              <a:t>.</a:t>
            </a:r>
            <a:br>
              <a:rPr lang="en-CA" dirty="0"/>
            </a:br>
            <a:endParaRPr lang="en-CA" dirty="0"/>
          </a:p>
          <a:p>
            <a:pPr marL="0" indent="0">
              <a:buNone/>
            </a:pPr>
            <a:r>
              <a:rPr lang="en-CA" i="1" dirty="0"/>
              <a:t>Multi-factor authentication is an electronic authentication method in which a computer user is granted access to a website or application only after successfully presenting two or more pieces of evidence (or factors) to an authentication mechanism: knowledge (something the user and only the user knows).</a:t>
            </a:r>
            <a:r>
              <a:rPr lang="en-CA" dirty="0"/>
              <a:t> </a:t>
            </a:r>
            <a:br>
              <a:rPr lang="en-CA" dirty="0"/>
            </a:br>
            <a:br>
              <a:rPr lang="en-CA" dirty="0"/>
            </a:br>
            <a:r>
              <a:rPr lang="en-CA" dirty="0"/>
              <a:t>Reference: </a:t>
            </a:r>
            <a:r>
              <a:rPr lang="en-CA" dirty="0">
                <a:hlinkClick r:id="rId2"/>
              </a:rPr>
              <a:t>https://en.wikipedia.org/wiki/Multi-factor_authentication</a:t>
            </a:r>
            <a:br>
              <a:rPr lang="en-CA" dirty="0"/>
            </a:br>
            <a:br>
              <a:rPr lang="en-CA" dirty="0"/>
            </a:br>
            <a:r>
              <a:rPr lang="en-CA" b="1" dirty="0"/>
              <a:t>NOTE:</a:t>
            </a:r>
            <a:r>
              <a:rPr lang="en-CA" dirty="0"/>
              <a:t> If you haven't done this yet, please perform the steps provided in the following link: </a:t>
            </a:r>
            <a:r>
              <a:rPr lang="en-CA" dirty="0">
                <a:hlinkClick r:id="rId3"/>
              </a:rPr>
              <a:t>https://employees.senecacollege.ca/spaces/77/it-services/wiki/view/3716/vpn</a:t>
            </a:r>
            <a:br>
              <a:rPr lang="en-CA" dirty="0"/>
            </a:br>
            <a:br>
              <a:rPr lang="en-CA" dirty="0"/>
            </a:br>
            <a:br>
              <a:rPr lang="en-CA" dirty="0"/>
            </a:br>
            <a:endParaRPr lang="en-CA"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1363B401-6FD2-AE45-AE90-A9CD907FEF0B}"/>
              </a:ext>
            </a:extLst>
          </p:cNvPr>
          <p:cNvPicPr>
            <a:picLocks noChangeAspect="1"/>
          </p:cNvPicPr>
          <p:nvPr/>
        </p:nvPicPr>
        <p:blipFill>
          <a:blip r:embed="rId4"/>
          <a:stretch>
            <a:fillRect/>
          </a:stretch>
        </p:blipFill>
        <p:spPr>
          <a:xfrm>
            <a:off x="10410329" y="1021013"/>
            <a:ext cx="1289050" cy="1371600"/>
          </a:xfrm>
          <a:prstGeom prst="rect">
            <a:avLst/>
          </a:prstGeom>
          <a:ln>
            <a:solidFill>
              <a:srgbClr val="0070C0"/>
            </a:solidFill>
          </a:ln>
        </p:spPr>
      </p:pic>
    </p:spTree>
    <p:extLst>
      <p:ext uri="{BB962C8B-B14F-4D97-AF65-F5344CB8AC3E}">
        <p14:creationId xmlns:p14="http://schemas.microsoft.com/office/powerpoint/2010/main" val="2920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288843" cy="4755771"/>
          </a:xfrm>
        </p:spPr>
        <p:txBody>
          <a:bodyPr>
            <a:normAutofit fontScale="55000" lnSpcReduction="20000"/>
          </a:bodyPr>
          <a:lstStyle/>
          <a:p>
            <a:pPr marL="0" indent="0">
              <a:buNone/>
            </a:pPr>
            <a:r>
              <a:rPr lang="en-CA" sz="2400" b="1"/>
              <a:t>Accessing Matrix Using New Windows 10, Mac OSX or Linux Computer:</a:t>
            </a:r>
            <a:br>
              <a:rPr lang="en-CA" sz="2400" b="1"/>
            </a:br>
            <a:endParaRPr lang="en-CA" sz="2400" b="1"/>
          </a:p>
          <a:p>
            <a:pPr marL="0" indent="0">
              <a:buNone/>
            </a:pPr>
            <a:r>
              <a:rPr lang="en-CA" sz="2400" b="1"/>
              <a:t>SSH from Windows 10 OS (Newer Version)</a:t>
            </a:r>
          </a:p>
          <a:p>
            <a:r>
              <a:rPr lang="en-CA"/>
              <a:t>From the start menu, type </a:t>
            </a:r>
            <a:r>
              <a:rPr lang="en-CA" b="1" err="1"/>
              <a:t>cmd</a:t>
            </a:r>
            <a:r>
              <a:rPr lang="en-CA" b="1"/>
              <a:t> </a:t>
            </a:r>
            <a:r>
              <a:rPr lang="en-CA"/>
              <a:t>and</a:t>
            </a:r>
            <a:r>
              <a:rPr lang="en-CA" b="1"/>
              <a:t> click </a:t>
            </a:r>
            <a:r>
              <a:rPr lang="en-CA"/>
              <a:t>on </a:t>
            </a:r>
            <a:r>
              <a:rPr lang="en-CA" i="1" err="1"/>
              <a:t>cmd</a:t>
            </a:r>
            <a:r>
              <a:rPr lang="en-CA"/>
              <a:t> icon to launch.</a:t>
            </a:r>
          </a:p>
          <a:p>
            <a:r>
              <a:rPr lang="en-CA"/>
              <a:t>In the command line, enter the following command: </a:t>
            </a:r>
            <a:r>
              <a:rPr lang="en-CA" sz="2100" b="1" err="1">
                <a:solidFill>
                  <a:srgbClr val="0070C0"/>
                </a:solidFill>
              </a:rPr>
              <a:t>ssh</a:t>
            </a:r>
            <a:r>
              <a:rPr lang="en-CA" sz="2100" b="1">
                <a:solidFill>
                  <a:srgbClr val="0070C0"/>
                </a:solidFill>
              </a:rPr>
              <a:t> </a:t>
            </a:r>
            <a:r>
              <a:rPr lang="en-CA" sz="2100" b="1" err="1">
                <a:solidFill>
                  <a:srgbClr val="0070C0"/>
                </a:solidFill>
              </a:rPr>
              <a:t>senecausername@matrix.senecacollege.ca</a:t>
            </a:r>
            <a:endParaRPr lang="en-CA" sz="2100" b="1">
              <a:solidFill>
                <a:srgbClr val="0070C0"/>
              </a:solidFill>
            </a:endParaRPr>
          </a:p>
          <a:p>
            <a:r>
              <a:rPr lang="en-CA"/>
              <a:t>Enter your password when prompted., answer </a:t>
            </a:r>
            <a:r>
              <a:rPr lang="en-CA" b="1"/>
              <a:t>yes</a:t>
            </a:r>
            <a:r>
              <a:rPr lang="en-CA"/>
              <a:t> to any questions it may ask you.</a:t>
            </a:r>
          </a:p>
          <a:p>
            <a:pPr marL="0" indent="0">
              <a:buNone/>
            </a:pPr>
            <a:br>
              <a:rPr lang="en-CA" b="1"/>
            </a:br>
            <a:r>
              <a:rPr lang="en-CA" b="1"/>
              <a:t>SSH from macOS</a:t>
            </a:r>
          </a:p>
          <a:p>
            <a:r>
              <a:rPr lang="en-CA"/>
              <a:t>Click Launchpad icon and type </a:t>
            </a:r>
            <a:r>
              <a:rPr lang="en-CA" b="1"/>
              <a:t>terminal</a:t>
            </a:r>
            <a:r>
              <a:rPr lang="en-CA"/>
              <a:t> and press </a:t>
            </a:r>
            <a:r>
              <a:rPr lang="en-CA" b="1"/>
              <a:t>ENTER</a:t>
            </a:r>
          </a:p>
          <a:p>
            <a:r>
              <a:rPr lang="en-CA"/>
              <a:t>On the command line, type:   </a:t>
            </a:r>
            <a:r>
              <a:rPr lang="en-CA" b="1" err="1">
                <a:solidFill>
                  <a:srgbClr val="0070C0"/>
                </a:solidFill>
              </a:rPr>
              <a:t>ssh</a:t>
            </a:r>
            <a:r>
              <a:rPr lang="en-CA" b="1">
                <a:solidFill>
                  <a:srgbClr val="0070C0"/>
                </a:solidFill>
              </a:rPr>
              <a:t> </a:t>
            </a:r>
            <a:r>
              <a:rPr lang="en-CA" b="1" err="1">
                <a:solidFill>
                  <a:srgbClr val="0070C0"/>
                </a:solidFill>
              </a:rPr>
              <a:t>senecacusername@matrix.senecacollege.ca</a:t>
            </a:r>
            <a:endParaRPr lang="en-CA" b="1">
              <a:solidFill>
                <a:srgbClr val="0070C0"/>
              </a:solidFill>
            </a:endParaRPr>
          </a:p>
          <a:p>
            <a:r>
              <a:rPr lang="en-CA"/>
              <a:t>Enter your password when prompted. Answer </a:t>
            </a:r>
            <a:r>
              <a:rPr lang="en-CA" i="1"/>
              <a:t>yes</a:t>
            </a:r>
            <a:r>
              <a:rPr lang="en-CA"/>
              <a:t> to any questions it may ask you.</a:t>
            </a:r>
            <a:br>
              <a:rPr lang="en-CA"/>
            </a:br>
            <a:endParaRPr lang="en-CA"/>
          </a:p>
          <a:p>
            <a:pPr marL="0" indent="0">
              <a:buNone/>
            </a:pPr>
            <a:r>
              <a:rPr lang="en-CA" b="1"/>
              <a:t>SSH from Linux</a:t>
            </a:r>
          </a:p>
          <a:p>
            <a:r>
              <a:rPr lang="en-CA"/>
              <a:t>From the main menu, choose </a:t>
            </a:r>
            <a:r>
              <a:rPr lang="en-CA" b="1"/>
              <a:t>Applications</a:t>
            </a:r>
            <a:r>
              <a:rPr lang="en-CA"/>
              <a:t> &gt; </a:t>
            </a:r>
            <a:r>
              <a:rPr lang="en-CA" b="1"/>
              <a:t>System Tools </a:t>
            </a:r>
            <a:r>
              <a:rPr lang="en-CA"/>
              <a:t>&gt; </a:t>
            </a:r>
            <a:r>
              <a:rPr lang="en-CA" b="1"/>
              <a:t>Terminal</a:t>
            </a:r>
            <a:endParaRPr lang="en-CA"/>
          </a:p>
          <a:p>
            <a:r>
              <a:rPr lang="en-CA"/>
              <a:t>On the command line, type: </a:t>
            </a:r>
            <a:r>
              <a:rPr lang="en-CA" b="1" err="1">
                <a:solidFill>
                  <a:srgbClr val="0070C0"/>
                </a:solidFill>
              </a:rPr>
              <a:t>ssh</a:t>
            </a:r>
            <a:r>
              <a:rPr lang="en-CA" b="1">
                <a:solidFill>
                  <a:srgbClr val="0070C0"/>
                </a:solidFill>
              </a:rPr>
              <a:t> </a:t>
            </a:r>
            <a:r>
              <a:rPr lang="en-CA" b="1" err="1">
                <a:solidFill>
                  <a:srgbClr val="0070C0"/>
                </a:solidFill>
              </a:rPr>
              <a:t>senecac</a:t>
            </a:r>
            <a:r>
              <a:rPr lang="en-CA" b="1">
                <a:solidFill>
                  <a:srgbClr val="0070C0"/>
                </a:solidFill>
              </a:rPr>
              <a:t> </a:t>
            </a:r>
            <a:r>
              <a:rPr lang="en-CA" b="1" err="1">
                <a:solidFill>
                  <a:srgbClr val="0070C0"/>
                </a:solidFill>
              </a:rPr>
              <a:t>username@matrix.senecacollege.ca</a:t>
            </a:r>
            <a:endParaRPr lang="en-CA" b="1">
              <a:solidFill>
                <a:srgbClr val="0070C0"/>
              </a:solidFill>
            </a:endParaRPr>
          </a:p>
          <a:p>
            <a:r>
              <a:rPr lang="en-CA"/>
              <a:t>Enter your password when prompted. Answer </a:t>
            </a:r>
            <a:r>
              <a:rPr lang="en-CA" i="1"/>
              <a:t>yes</a:t>
            </a:r>
            <a:r>
              <a:rPr lang="en-CA"/>
              <a:t> to any questions it may ask you.</a:t>
            </a:r>
            <a:endParaRPr lang="en-CA" sz="2400" b="1"/>
          </a:p>
        </p:txBody>
      </p:sp>
      <p:pic>
        <p:nvPicPr>
          <p:cNvPr id="4" name="Picture 3" descr="A picture containing clock, drawing&#10;&#10;Description automatically generated">
            <a:extLst>
              <a:ext uri="{FF2B5EF4-FFF2-40B4-BE49-F238E27FC236}">
                <a16:creationId xmlns:a16="http://schemas.microsoft.com/office/drawing/2014/main" id="{B70692E2-9115-4E43-AFBE-84C257532B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90540" y="525127"/>
            <a:ext cx="1328627" cy="1328627"/>
          </a:xfrm>
          <a:prstGeom prst="rect">
            <a:avLst/>
          </a:prstGeom>
        </p:spPr>
      </p:pic>
      <p:pic>
        <p:nvPicPr>
          <p:cNvPr id="7" name="Picture 6" descr="A close up of a sign&#10;&#10;Description automatically generated">
            <a:extLst>
              <a:ext uri="{FF2B5EF4-FFF2-40B4-BE49-F238E27FC236}">
                <a16:creationId xmlns:a16="http://schemas.microsoft.com/office/drawing/2014/main" id="{E4AD0AB5-D553-EE4A-8DBB-B4B96B7C197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65840" y="3779050"/>
            <a:ext cx="871538" cy="758238"/>
          </a:xfrm>
          <a:prstGeom prst="rect">
            <a:avLst/>
          </a:prstGeom>
        </p:spPr>
      </p:pic>
      <p:pic>
        <p:nvPicPr>
          <p:cNvPr id="10" name="Picture 9" descr="A picture containing toy, yellow&#10;&#10;Description automatically generated">
            <a:extLst>
              <a:ext uri="{FF2B5EF4-FFF2-40B4-BE49-F238E27FC236}">
                <a16:creationId xmlns:a16="http://schemas.microsoft.com/office/drawing/2014/main" id="{9521239D-1D57-2642-8F45-E17548F6B0F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849852" y="4977580"/>
            <a:ext cx="871538" cy="871538"/>
          </a:xfrm>
          <a:prstGeom prst="rect">
            <a:avLst/>
          </a:prstGeom>
        </p:spPr>
      </p:pic>
      <p:pic>
        <p:nvPicPr>
          <p:cNvPr id="6" name="Picture 5" descr="A picture containing clock&#10;&#10;Description automatically generated">
            <a:extLst>
              <a:ext uri="{FF2B5EF4-FFF2-40B4-BE49-F238E27FC236}">
                <a16:creationId xmlns:a16="http://schemas.microsoft.com/office/drawing/2014/main" id="{DFB09612-6A07-C948-8CA1-8A77CA7AC48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588143" y="2336669"/>
            <a:ext cx="1049235" cy="1049235"/>
          </a:xfrm>
          <a:prstGeom prst="rect">
            <a:avLst/>
          </a:prstGeom>
        </p:spPr>
      </p:pic>
    </p:spTree>
    <p:extLst>
      <p:ext uri="{BB962C8B-B14F-4D97-AF65-F5344CB8AC3E}">
        <p14:creationId xmlns:p14="http://schemas.microsoft.com/office/powerpoint/2010/main" val="222467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8114452" cy="4755771"/>
          </a:xfrm>
        </p:spPr>
        <p:txBody>
          <a:bodyPr>
            <a:normAutofit fontScale="77500" lnSpcReduction="20000"/>
          </a:bodyPr>
          <a:lstStyle/>
          <a:p>
            <a:pPr marL="0" indent="0">
              <a:buNone/>
            </a:pPr>
            <a:r>
              <a:rPr lang="en-CA" sz="2400" b="1"/>
              <a:t>Accessing Your Matrix Account:</a:t>
            </a:r>
            <a:br>
              <a:rPr lang="en-CA"/>
            </a:br>
            <a:endParaRPr lang="en-CA"/>
          </a:p>
          <a:p>
            <a:pPr marL="0" indent="0">
              <a:buNone/>
            </a:pPr>
            <a:r>
              <a:rPr lang="en-CA"/>
              <a:t>You will need to provide the </a:t>
            </a:r>
            <a:r>
              <a:rPr lang="en-CA" b="1"/>
              <a:t>domain (host) name </a:t>
            </a:r>
            <a:r>
              <a:rPr lang="en-CA"/>
              <a:t>of the Matrix server, </a:t>
            </a:r>
            <a:br>
              <a:rPr lang="en-CA"/>
            </a:br>
            <a:r>
              <a:rPr lang="en-CA"/>
              <a:t>your </a:t>
            </a:r>
            <a:r>
              <a:rPr lang="en-CA" b="1"/>
              <a:t>username</a:t>
            </a:r>
            <a:r>
              <a:rPr lang="en-CA"/>
              <a:t> and </a:t>
            </a:r>
            <a:r>
              <a:rPr lang="en-CA" b="1"/>
              <a:t>password</a:t>
            </a:r>
            <a:r>
              <a:rPr lang="en-CA"/>
              <a:t> to access the Matrix server.  </a:t>
            </a:r>
          </a:p>
          <a:p>
            <a:pPr marL="0" indent="0">
              <a:buNone/>
            </a:pPr>
            <a:br>
              <a:rPr lang="en-CA"/>
            </a:br>
            <a:r>
              <a:rPr lang="en-CA"/>
              <a:t>Your Matrix username and password is </a:t>
            </a:r>
            <a:r>
              <a:rPr lang="en-CA" b="1" u="sng"/>
              <a:t>identical</a:t>
            </a:r>
            <a:r>
              <a:rPr lang="en-CA"/>
              <a:t> to your </a:t>
            </a:r>
            <a:r>
              <a:rPr lang="en-CA" b="1" err="1"/>
              <a:t>myseneca</a:t>
            </a:r>
            <a:r>
              <a:rPr lang="en-CA"/>
              <a:t> </a:t>
            </a:r>
            <a:r>
              <a:rPr lang="en-CA" i="1"/>
              <a:t>username</a:t>
            </a:r>
            <a:r>
              <a:rPr lang="en-CA"/>
              <a:t> and </a:t>
            </a:r>
            <a:r>
              <a:rPr lang="en-CA" i="1"/>
              <a:t>password</a:t>
            </a:r>
            <a:r>
              <a:rPr lang="en-CA"/>
              <a:t>.</a:t>
            </a:r>
            <a:br>
              <a:rPr lang="en-CA"/>
            </a:br>
            <a:endParaRPr lang="en-CA"/>
          </a:p>
          <a:p>
            <a:pPr marL="0" indent="0">
              <a:buNone/>
            </a:pPr>
            <a:r>
              <a:rPr lang="en-CA" b="1"/>
              <a:t>NOTE:</a:t>
            </a:r>
            <a:r>
              <a:rPr lang="en-CA"/>
              <a:t> You can use the hostname </a:t>
            </a:r>
            <a:r>
              <a:rPr lang="en-CA" b="1"/>
              <a:t>matrix</a:t>
            </a:r>
            <a:r>
              <a:rPr lang="en-CA"/>
              <a:t> since you are located </a:t>
            </a:r>
            <a:r>
              <a:rPr lang="en-CA" b="1" u="sng"/>
              <a:t>inside</a:t>
            </a:r>
            <a:r>
              <a:rPr lang="en-CA"/>
              <a:t> Seneca's network. </a:t>
            </a:r>
            <a:br>
              <a:rPr lang="en-CA"/>
            </a:br>
            <a:br>
              <a:rPr lang="en-CA"/>
            </a:br>
            <a:r>
              <a:rPr lang="en-CA"/>
              <a:t>If you were located </a:t>
            </a:r>
            <a:r>
              <a:rPr lang="en-CA" b="1" u="sng"/>
              <a:t>outside</a:t>
            </a:r>
            <a:r>
              <a:rPr lang="en-CA"/>
              <a:t> Seneca's network, then you would need to enter the </a:t>
            </a:r>
            <a:br>
              <a:rPr lang="en-CA"/>
            </a:br>
            <a:r>
              <a:rPr lang="en-CA"/>
              <a:t>full domain name: </a:t>
            </a:r>
            <a:r>
              <a:rPr lang="en-CA" b="1" err="1"/>
              <a:t>matrix.senecacollege.ca</a:t>
            </a:r>
            <a:br>
              <a:rPr lang="en-CA" b="1"/>
            </a:br>
            <a:br>
              <a:rPr lang="en-CA" b="1"/>
            </a:br>
            <a:br>
              <a:rPr lang="en-CA" b="1"/>
            </a:br>
            <a:br>
              <a:rPr lang="en-CA" b="1"/>
            </a:br>
            <a:br>
              <a:rPr lang="en-CA" b="1"/>
            </a:br>
            <a:br>
              <a:rPr lang="en-CA" b="1"/>
            </a:br>
            <a:endParaRPr lang="en-CA"/>
          </a:p>
          <a:p>
            <a:pPr marL="0" indent="0">
              <a:buNone/>
            </a:pPr>
            <a:endParaRPr lang="en-CA"/>
          </a:p>
          <a:p>
            <a:pPr marL="0" indent="0">
              <a:buNone/>
            </a:pPr>
            <a:endParaRPr lang="en-US"/>
          </a:p>
        </p:txBody>
      </p:sp>
      <p:pic>
        <p:nvPicPr>
          <p:cNvPr id="13" name="Picture 12" descr="A picture containing clock, drawing&#10;&#10;Description automatically generated">
            <a:extLst>
              <a:ext uri="{FF2B5EF4-FFF2-40B4-BE49-F238E27FC236}">
                <a16:creationId xmlns:a16="http://schemas.microsoft.com/office/drawing/2014/main" id="{8AFDB462-C00E-6549-9D0B-B1DD848B64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90540" y="525127"/>
            <a:ext cx="1328627" cy="1328627"/>
          </a:xfrm>
          <a:prstGeom prst="rect">
            <a:avLst/>
          </a:prstGeom>
        </p:spPr>
      </p:pic>
    </p:spTree>
    <p:extLst>
      <p:ext uri="{BB962C8B-B14F-4D97-AF65-F5344CB8AC3E}">
        <p14:creationId xmlns:p14="http://schemas.microsoft.com/office/powerpoint/2010/main" val="294812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411067" cy="4755771"/>
          </a:xfrm>
        </p:spPr>
        <p:txBody>
          <a:bodyPr>
            <a:normAutofit fontScale="92500" lnSpcReduction="10000"/>
          </a:bodyPr>
          <a:lstStyle/>
          <a:p>
            <a:pPr marL="0" indent="0">
              <a:buNone/>
            </a:pPr>
            <a:r>
              <a:rPr lang="en-CA" sz="2400" b="1"/>
              <a:t>Instructor Demonstration:</a:t>
            </a:r>
            <a:br>
              <a:rPr lang="en-CA"/>
            </a:br>
            <a:endParaRPr lang="en-CA"/>
          </a:p>
          <a:p>
            <a:pPr marL="0" indent="0">
              <a:buNone/>
            </a:pPr>
            <a:r>
              <a:rPr lang="en-CA"/>
              <a:t>Your instructor will demonstrate how to connect to the </a:t>
            </a:r>
            <a:br>
              <a:rPr lang="en-CA"/>
            </a:br>
            <a:r>
              <a:rPr lang="en-CA" b="1"/>
              <a:t>Matrix</a:t>
            </a:r>
            <a:r>
              <a:rPr lang="en-CA"/>
              <a:t> server by issuing a </a:t>
            </a:r>
            <a:r>
              <a:rPr lang="en-CA" b="1"/>
              <a:t>command</a:t>
            </a:r>
            <a:r>
              <a:rPr lang="en-CA"/>
              <a:t>.</a:t>
            </a:r>
            <a:br>
              <a:rPr lang="en-CA"/>
            </a:br>
            <a:br>
              <a:rPr lang="en-CA"/>
            </a:br>
            <a:br>
              <a:rPr lang="en-CA"/>
            </a:br>
            <a:br>
              <a:rPr lang="en-CA"/>
            </a:br>
            <a:br>
              <a:rPr lang="en-CA"/>
            </a:br>
            <a:br>
              <a:rPr lang="en-CA"/>
            </a:br>
            <a:br>
              <a:rPr lang="en-CA"/>
            </a:br>
            <a:br>
              <a:rPr lang="en-CA"/>
            </a:br>
            <a:br>
              <a:rPr lang="en-CA"/>
            </a:br>
            <a:endParaRPr lang="en-US"/>
          </a:p>
        </p:txBody>
      </p:sp>
      <p:pic>
        <p:nvPicPr>
          <p:cNvPr id="6" name="Picture 5" descr="A picture containing drawing&#10;&#10;Description automatically generated">
            <a:extLst>
              <a:ext uri="{FF2B5EF4-FFF2-40B4-BE49-F238E27FC236}">
                <a16:creationId xmlns:a16="http://schemas.microsoft.com/office/drawing/2014/main" id="{E68F93B7-770F-5E40-9041-84EED98F67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08851" y="697566"/>
            <a:ext cx="1263139" cy="1263139"/>
          </a:xfrm>
          <a:prstGeom prst="rect">
            <a:avLst/>
          </a:prstGeom>
        </p:spPr>
      </p:pic>
      <p:pic>
        <p:nvPicPr>
          <p:cNvPr id="5" name="Picture 4" descr="A picture containing clock, drawing&#10;&#10;Description automatically generated">
            <a:extLst>
              <a:ext uri="{FF2B5EF4-FFF2-40B4-BE49-F238E27FC236}">
                <a16:creationId xmlns:a16="http://schemas.microsoft.com/office/drawing/2014/main" id="{E045AE7C-B0F9-BD45-A943-5F625E1D26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31428" y="2805574"/>
            <a:ext cx="623426" cy="623426"/>
          </a:xfrm>
          <a:prstGeom prst="rect">
            <a:avLst/>
          </a:prstGeom>
        </p:spPr>
      </p:pic>
    </p:spTree>
    <p:extLst>
      <p:ext uri="{BB962C8B-B14F-4D97-AF65-F5344CB8AC3E}">
        <p14:creationId xmlns:p14="http://schemas.microsoft.com/office/powerpoint/2010/main" val="19378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843951" cy="4755771"/>
          </a:xfrm>
        </p:spPr>
        <p:txBody>
          <a:bodyPr>
            <a:normAutofit fontScale="85000" lnSpcReduction="20000"/>
          </a:bodyPr>
          <a:lstStyle/>
          <a:p>
            <a:pPr marL="0" indent="0">
              <a:buNone/>
            </a:pPr>
            <a:r>
              <a:rPr lang="en-CA" sz="2400" b="1"/>
              <a:t>Alternative Method:  Accessing Matrix Using SSH Application (MS Windows)</a:t>
            </a:r>
            <a:br>
              <a:rPr lang="en-CA" sz="2400" b="1"/>
            </a:br>
            <a:endParaRPr lang="en-CA" sz="2400" b="1"/>
          </a:p>
          <a:p>
            <a:pPr marL="0" indent="0">
              <a:buNone/>
            </a:pPr>
            <a:r>
              <a:rPr lang="en-CA"/>
              <a:t>You can also install and run a free </a:t>
            </a:r>
            <a:r>
              <a:rPr lang="en-CA" b="1"/>
              <a:t>graphical SSH application</a:t>
            </a:r>
            <a:r>
              <a:rPr lang="en-CA"/>
              <a:t> in order to connect to your Matrix account.  You may find it useful when running a graphical SSH application to </a:t>
            </a:r>
            <a:r>
              <a:rPr lang="en-CA" b="1"/>
              <a:t>copy and paste text</a:t>
            </a:r>
            <a:r>
              <a:rPr lang="en-CA"/>
              <a:t>.</a:t>
            </a:r>
            <a:br>
              <a:rPr lang="en-CA"/>
            </a:br>
            <a:endParaRPr lang="en-CA" sz="2400" b="1"/>
          </a:p>
          <a:p>
            <a:pPr lvl="1"/>
            <a:r>
              <a:rPr lang="en-CA" b="1"/>
              <a:t>Click</a:t>
            </a:r>
            <a:r>
              <a:rPr lang="en-CA"/>
              <a:t> the following </a:t>
            </a:r>
            <a:r>
              <a:rPr lang="en-CA" b="1"/>
              <a:t>link</a:t>
            </a:r>
            <a:r>
              <a:rPr lang="en-CA"/>
              <a:t> to download and install application on your Windows computer:</a:t>
            </a:r>
            <a:br>
              <a:rPr lang="en-CA"/>
            </a:br>
            <a:r>
              <a:rPr lang="en-CA">
                <a:hlinkClick r:id="rId2"/>
              </a:rPr>
              <a:t>http://www.sfsu.edu/ftp/win/ssh/SSHSecureShellClient-3.2.9.exe</a:t>
            </a:r>
            <a:br>
              <a:rPr lang="en-CA"/>
            </a:br>
            <a:endParaRPr lang="en-CA"/>
          </a:p>
          <a:p>
            <a:pPr lvl="1"/>
            <a:r>
              <a:rPr lang="en-CA"/>
              <a:t>After the application has been installed, it should appear as an application icon on your desktop.</a:t>
            </a:r>
            <a:br>
              <a:rPr lang="en-CA"/>
            </a:br>
            <a:r>
              <a:rPr lang="en-CA" b="1"/>
              <a:t>Double click</a:t>
            </a:r>
            <a:r>
              <a:rPr lang="en-CA"/>
              <a:t> the </a:t>
            </a:r>
            <a:r>
              <a:rPr lang="en-CA" b="1"/>
              <a:t>SSH Secure Shell Client</a:t>
            </a:r>
            <a:r>
              <a:rPr lang="en-CA"/>
              <a:t> application icon.</a:t>
            </a:r>
            <a:br>
              <a:rPr lang="en-CA"/>
            </a:br>
            <a:endParaRPr lang="en-CA"/>
          </a:p>
          <a:p>
            <a:pPr lvl="1"/>
            <a:r>
              <a:rPr lang="en-CA"/>
              <a:t>The main SSH Client window will appear. Click on the </a:t>
            </a:r>
            <a:r>
              <a:rPr lang="en-CA" b="1"/>
              <a:t>Quick Connect</a:t>
            </a:r>
            <a:r>
              <a:rPr lang="en-CA"/>
              <a:t> button.</a:t>
            </a:r>
            <a:br>
              <a:rPr lang="en-CA"/>
            </a:br>
            <a:br>
              <a:rPr lang="en-CA"/>
            </a:br>
            <a:br>
              <a:rPr lang="en-CA"/>
            </a:br>
            <a:br>
              <a:rPr lang="en-CA"/>
            </a:br>
            <a:br>
              <a:rPr lang="en-CA"/>
            </a:br>
            <a:endParaRPr lang="en-CA"/>
          </a:p>
          <a:p>
            <a:pPr lvl="1"/>
            <a:endParaRPr lang="en-CA" sz="2400" b="1"/>
          </a:p>
        </p:txBody>
      </p:sp>
      <p:pic>
        <p:nvPicPr>
          <p:cNvPr id="11" name="Picture 10" descr="A picture containing computer&#10;&#10;Description automatically generated">
            <a:extLst>
              <a:ext uri="{FF2B5EF4-FFF2-40B4-BE49-F238E27FC236}">
                <a16:creationId xmlns:a16="http://schemas.microsoft.com/office/drawing/2014/main" id="{995E9F01-641E-0044-9D61-22527D51D9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40421" y="692050"/>
            <a:ext cx="1127232" cy="1127232"/>
          </a:xfrm>
          <a:prstGeom prst="rect">
            <a:avLst/>
          </a:prstGeom>
        </p:spPr>
      </p:pic>
    </p:spTree>
    <p:extLst>
      <p:ext uri="{BB962C8B-B14F-4D97-AF65-F5344CB8AC3E}">
        <p14:creationId xmlns:p14="http://schemas.microsoft.com/office/powerpoint/2010/main" val="3382659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411067" cy="4755771"/>
          </a:xfrm>
        </p:spPr>
        <p:txBody>
          <a:bodyPr>
            <a:normAutofit fontScale="92500" lnSpcReduction="10000"/>
          </a:bodyPr>
          <a:lstStyle/>
          <a:p>
            <a:pPr marL="0" indent="0">
              <a:buNone/>
            </a:pPr>
            <a:r>
              <a:rPr lang="en-CA" sz="2400" b="1"/>
              <a:t>Instructor Demonstration:</a:t>
            </a:r>
            <a:br>
              <a:rPr lang="en-CA"/>
            </a:br>
            <a:endParaRPr lang="en-CA"/>
          </a:p>
          <a:p>
            <a:pPr marL="0" indent="0">
              <a:buNone/>
            </a:pPr>
            <a:r>
              <a:rPr lang="en-CA"/>
              <a:t>Your instructor will demonstrate how to connect to the </a:t>
            </a:r>
            <a:br>
              <a:rPr lang="en-CA"/>
            </a:br>
            <a:r>
              <a:rPr lang="en-CA" b="1"/>
              <a:t>Matrix</a:t>
            </a:r>
            <a:r>
              <a:rPr lang="en-CA"/>
              <a:t> server by and installing and running an </a:t>
            </a:r>
            <a:r>
              <a:rPr lang="en-CA" b="1"/>
              <a:t>SSH application</a:t>
            </a:r>
            <a:r>
              <a:rPr lang="en-CA"/>
              <a:t>.</a:t>
            </a:r>
            <a:br>
              <a:rPr lang="en-CA"/>
            </a:br>
            <a:br>
              <a:rPr lang="en-CA"/>
            </a:br>
            <a:br>
              <a:rPr lang="en-CA"/>
            </a:br>
            <a:br>
              <a:rPr lang="en-CA"/>
            </a:br>
            <a:br>
              <a:rPr lang="en-CA"/>
            </a:br>
            <a:br>
              <a:rPr lang="en-CA"/>
            </a:br>
            <a:br>
              <a:rPr lang="en-CA"/>
            </a:br>
            <a:br>
              <a:rPr lang="en-CA"/>
            </a:br>
            <a:br>
              <a:rPr lang="en-CA"/>
            </a:br>
            <a:endParaRPr lang="en-US"/>
          </a:p>
        </p:txBody>
      </p:sp>
      <p:pic>
        <p:nvPicPr>
          <p:cNvPr id="6" name="Picture 5" descr="A picture containing drawing&#10;&#10;Description automatically generated">
            <a:extLst>
              <a:ext uri="{FF2B5EF4-FFF2-40B4-BE49-F238E27FC236}">
                <a16:creationId xmlns:a16="http://schemas.microsoft.com/office/drawing/2014/main" id="{E68F93B7-770F-5E40-9041-84EED98F67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08851" y="697566"/>
            <a:ext cx="1263139" cy="1263139"/>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DCCB351F-F815-A84B-9B95-70E011ECEFC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25986" y="3964877"/>
            <a:ext cx="617984" cy="617984"/>
          </a:xfrm>
          <a:prstGeom prst="rect">
            <a:avLst/>
          </a:prstGeom>
        </p:spPr>
      </p:pic>
    </p:spTree>
    <p:extLst>
      <p:ext uri="{BB962C8B-B14F-4D97-AF65-F5344CB8AC3E}">
        <p14:creationId xmlns:p14="http://schemas.microsoft.com/office/powerpoint/2010/main" val="418768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8397272" cy="4755771"/>
          </a:xfrm>
        </p:spPr>
        <p:txBody>
          <a:bodyPr>
            <a:normAutofit fontScale="92500" lnSpcReduction="20000"/>
          </a:bodyPr>
          <a:lstStyle/>
          <a:p>
            <a:pPr marL="0" indent="0">
              <a:buNone/>
            </a:pPr>
            <a:r>
              <a:rPr lang="en-CA" sz="2400" b="1"/>
              <a:t>Why am I Taking This Course?</a:t>
            </a:r>
            <a:br>
              <a:rPr lang="en-CA" sz="2400" b="1"/>
            </a:br>
            <a:endParaRPr lang="en-CA" sz="2400" b="1"/>
          </a:p>
          <a:p>
            <a:pPr marL="0" indent="0">
              <a:buNone/>
            </a:pPr>
            <a:r>
              <a:rPr lang="en-CA"/>
              <a:t>Unix and Linux are commonly used operating systems in the IT industry. You are required to learn </a:t>
            </a:r>
            <a:r>
              <a:rPr lang="en-CA" b="1"/>
              <a:t>important technical skills </a:t>
            </a:r>
            <a:r>
              <a:rPr lang="en-CA"/>
              <a:t>in order to be successful in future courses and your career.</a:t>
            </a:r>
            <a:br>
              <a:rPr lang="en-CA"/>
            </a:br>
            <a:endParaRPr lang="en-CA" sz="2400"/>
          </a:p>
          <a:p>
            <a:pPr marL="0" indent="0">
              <a:buNone/>
            </a:pPr>
            <a:r>
              <a:rPr lang="en-CA"/>
              <a:t>In this course, you will learn </a:t>
            </a:r>
            <a:r>
              <a:rPr lang="en-CA" b="1"/>
              <a:t>core utilities </a:t>
            </a:r>
            <a:r>
              <a:rPr lang="en-CA"/>
              <a:t>to work </a:t>
            </a:r>
            <a:r>
              <a:rPr lang="en-CA" u="sng"/>
              <a:t>productively</a:t>
            </a:r>
            <a:r>
              <a:rPr lang="en-CA"/>
              <a:t> in a </a:t>
            </a:r>
            <a:r>
              <a:rPr lang="en-CA" b="1"/>
              <a:t>Unix / Linux </a:t>
            </a:r>
            <a:r>
              <a:rPr lang="en-CA"/>
              <a:t>operating system environment including the following topics:</a:t>
            </a:r>
            <a:br>
              <a:rPr lang="en-CA"/>
            </a:br>
            <a:endParaRPr lang="en-CA"/>
          </a:p>
          <a:p>
            <a:pPr lvl="1"/>
            <a:r>
              <a:rPr lang="en-CA" b="1"/>
              <a:t>Issuing</a:t>
            </a:r>
            <a:r>
              <a:rPr lang="en-CA"/>
              <a:t> </a:t>
            </a:r>
            <a:r>
              <a:rPr lang="en-CA" b="1"/>
              <a:t>Linux commands </a:t>
            </a:r>
            <a:r>
              <a:rPr lang="en-CA"/>
              <a:t>and</a:t>
            </a:r>
            <a:r>
              <a:rPr lang="en-CA" b="1"/>
              <a:t> utilities</a:t>
            </a:r>
            <a:endParaRPr lang="en-CA"/>
          </a:p>
          <a:p>
            <a:pPr lvl="1"/>
            <a:r>
              <a:rPr lang="en-CA" b="1"/>
              <a:t>Manipulating data stored in regular text files</a:t>
            </a:r>
          </a:p>
          <a:p>
            <a:pPr lvl="1"/>
            <a:r>
              <a:rPr lang="en-CA" b="1"/>
              <a:t>Managing files and directories (including access &amp; permissions)</a:t>
            </a:r>
          </a:p>
          <a:p>
            <a:pPr lvl="1"/>
            <a:r>
              <a:rPr lang="en-CA" b="1"/>
              <a:t>Writing</a:t>
            </a:r>
            <a:r>
              <a:rPr lang="en-CA"/>
              <a:t> </a:t>
            </a:r>
            <a:r>
              <a:rPr lang="en-CA" b="1"/>
              <a:t>basic shell scripts</a:t>
            </a:r>
            <a:endParaRPr lang="en-CA"/>
          </a:p>
          <a:p>
            <a:pPr lvl="1"/>
            <a:r>
              <a:rPr lang="en-CA" b="1"/>
              <a:t>Configuring login accounts</a:t>
            </a:r>
          </a:p>
          <a:p>
            <a:pPr lvl="1"/>
            <a:endParaRPr lang="en-US"/>
          </a:p>
        </p:txBody>
      </p:sp>
      <p:pic>
        <p:nvPicPr>
          <p:cNvPr id="10" name="Picture 9" descr="Icon&#10;&#10;Description automatically generated">
            <a:extLst>
              <a:ext uri="{FF2B5EF4-FFF2-40B4-BE49-F238E27FC236}">
                <a16:creationId xmlns:a16="http://schemas.microsoft.com/office/drawing/2014/main" id="{CDCC0985-84B2-3C46-8A91-D233869354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35117" y="475730"/>
            <a:ext cx="1706812" cy="1706812"/>
          </a:xfrm>
          <a:prstGeom prst="rect">
            <a:avLst/>
          </a:prstGeom>
        </p:spPr>
      </p:pic>
    </p:spTree>
    <p:extLst>
      <p:ext uri="{BB962C8B-B14F-4D97-AF65-F5344CB8AC3E}">
        <p14:creationId xmlns:p14="http://schemas.microsoft.com/office/powerpoint/2010/main" val="169975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288843" cy="4755771"/>
          </a:xfrm>
        </p:spPr>
        <p:txBody>
          <a:bodyPr>
            <a:normAutofit fontScale="70000" lnSpcReduction="20000"/>
          </a:bodyPr>
          <a:lstStyle/>
          <a:p>
            <a:pPr marL="0" indent="0">
              <a:buNone/>
            </a:pPr>
            <a:r>
              <a:rPr lang="en-CA" sz="2400" b="1"/>
              <a:t>Accessing Your Matrix Account:</a:t>
            </a:r>
            <a:br>
              <a:rPr lang="en-CA" sz="2400" b="1"/>
            </a:br>
            <a:endParaRPr lang="en-CA" sz="2400" b="1"/>
          </a:p>
          <a:p>
            <a:pPr marL="0" indent="0">
              <a:buNone/>
            </a:pPr>
            <a:r>
              <a:rPr lang="en-CA"/>
              <a:t>When connecting securely for the </a:t>
            </a:r>
            <a:r>
              <a:rPr lang="en-CA" b="1"/>
              <a:t>first time</a:t>
            </a:r>
            <a:r>
              <a:rPr lang="en-CA"/>
              <a:t>, a dialog box will appear to share a "</a:t>
            </a:r>
            <a:r>
              <a:rPr lang="en-CA" b="1"/>
              <a:t>public key</a:t>
            </a:r>
            <a:r>
              <a:rPr lang="en-CA"/>
              <a:t>" with your Matrix account in order to make your interaction between your workstation and the remote Linux server secure within the network (i.e. encrypted to prevent unauthorized access by other users).</a:t>
            </a:r>
            <a:br>
              <a:rPr lang="en-CA"/>
            </a:br>
            <a:endParaRPr lang="en-CA"/>
          </a:p>
          <a:p>
            <a:pPr marL="0" indent="0">
              <a:buNone/>
            </a:pPr>
            <a:r>
              <a:rPr lang="en-CA" sz="2400" b="1"/>
              <a:t>Matrix has only a Command Line Interface (CLI)</a:t>
            </a:r>
            <a:br>
              <a:rPr lang="en-CA"/>
            </a:br>
            <a:endParaRPr lang="en-CA"/>
          </a:p>
          <a:p>
            <a:pPr marL="0" indent="0">
              <a:buNone/>
            </a:pPr>
            <a:r>
              <a:rPr lang="en-CA"/>
              <a:t>The </a:t>
            </a:r>
            <a:r>
              <a:rPr lang="en-CA" b="1"/>
              <a:t>Matrix</a:t>
            </a:r>
            <a:r>
              <a:rPr lang="en-CA"/>
              <a:t> server has been configured to allow users to </a:t>
            </a:r>
            <a:r>
              <a:rPr lang="en-CA" b="1"/>
              <a:t>only interact with the Linux OS by issuing commands</a:t>
            </a:r>
            <a:r>
              <a:rPr lang="en-CA"/>
              <a:t>. There are various reasons for this, but the main 2 reasons are to </a:t>
            </a:r>
            <a:r>
              <a:rPr lang="en-CA" b="1"/>
              <a:t>force students to learn how to issue Linux commands</a:t>
            </a:r>
            <a:r>
              <a:rPr lang="en-CA"/>
              <a:t> as well as learning to combine Linux commands in a file called a </a:t>
            </a:r>
            <a:r>
              <a:rPr lang="en-CA" b="1"/>
              <a:t>shell </a:t>
            </a:r>
            <a:r>
              <a:rPr lang="en-CA"/>
              <a:t>script to </a:t>
            </a:r>
            <a:r>
              <a:rPr lang="en-CA" b="1"/>
              <a:t>automate common tasks</a:t>
            </a:r>
            <a:r>
              <a:rPr lang="en-CA"/>
              <a:t>.</a:t>
            </a:r>
            <a:br>
              <a:rPr lang="en-CA"/>
            </a:br>
            <a:endParaRPr lang="en-CA"/>
          </a:p>
          <a:p>
            <a:pPr marL="0" indent="0">
              <a:buNone/>
            </a:pPr>
            <a:r>
              <a:rPr lang="en-CA"/>
              <a:t>Later in the course, your instructor may demonstrate other ways of accessing </a:t>
            </a:r>
            <a:r>
              <a:rPr lang="en-CA" b="1"/>
              <a:t>graphical versions of Linux</a:t>
            </a:r>
            <a:r>
              <a:rPr lang="en-CA"/>
              <a:t>, and how to launch a shell terminal.</a:t>
            </a:r>
            <a:br>
              <a:rPr lang="en-CA"/>
            </a:br>
            <a:br>
              <a:rPr lang="en-CA"/>
            </a:br>
            <a:endParaRPr lang="en-US"/>
          </a:p>
        </p:txBody>
      </p:sp>
      <p:pic>
        <p:nvPicPr>
          <p:cNvPr id="4" name="Picture 3" descr="A picture containing clock, drawing&#10;&#10;Description automatically generated">
            <a:extLst>
              <a:ext uri="{FF2B5EF4-FFF2-40B4-BE49-F238E27FC236}">
                <a16:creationId xmlns:a16="http://schemas.microsoft.com/office/drawing/2014/main" id="{B70692E2-9115-4E43-AFBE-84C257532B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90540" y="525127"/>
            <a:ext cx="1328627" cy="1328627"/>
          </a:xfrm>
          <a:prstGeom prst="rect">
            <a:avLst/>
          </a:prstGeom>
        </p:spPr>
      </p:pic>
    </p:spTree>
    <p:extLst>
      <p:ext uri="{BB962C8B-B14F-4D97-AF65-F5344CB8AC3E}">
        <p14:creationId xmlns:p14="http://schemas.microsoft.com/office/powerpoint/2010/main" val="245477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3000"/>
              <a:t>Matrix Linux Server</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411067" cy="4755771"/>
          </a:xfrm>
        </p:spPr>
        <p:txBody>
          <a:bodyPr>
            <a:normAutofit fontScale="77500" lnSpcReduction="20000"/>
          </a:bodyPr>
          <a:lstStyle/>
          <a:p>
            <a:pPr marL="0" indent="0">
              <a:buNone/>
            </a:pPr>
            <a:r>
              <a:rPr lang="en-CA" sz="2400" b="1"/>
              <a:t>Logging Out of  Your Matrix Linux Account:</a:t>
            </a:r>
            <a:br>
              <a:rPr lang="en-CA"/>
            </a:br>
            <a:endParaRPr lang="en-CA"/>
          </a:p>
          <a:p>
            <a:pPr marL="0" indent="0">
              <a:buNone/>
            </a:pPr>
            <a:r>
              <a:rPr lang="en-CA"/>
              <a:t>When you want to log-out of your Matrix server account, you can enter the </a:t>
            </a:r>
            <a:r>
              <a:rPr lang="en-CA" b="1"/>
              <a:t>commands</a:t>
            </a:r>
            <a:r>
              <a:rPr lang="en-CA"/>
              <a:t> </a:t>
            </a:r>
            <a:r>
              <a:rPr lang="en-CA" b="1">
                <a:solidFill>
                  <a:srgbClr val="0070C0"/>
                </a:solidFill>
              </a:rPr>
              <a:t>exit</a:t>
            </a:r>
            <a:r>
              <a:rPr lang="en-CA"/>
              <a:t>, </a:t>
            </a:r>
            <a:r>
              <a:rPr lang="en-CA" b="1">
                <a:solidFill>
                  <a:srgbClr val="0070C0"/>
                </a:solidFill>
              </a:rPr>
              <a:t>logout</a:t>
            </a:r>
            <a:r>
              <a:rPr lang="en-CA"/>
              <a:t>, or press the </a:t>
            </a:r>
            <a:r>
              <a:rPr lang="en-CA" b="1"/>
              <a:t>shortcut key</a:t>
            </a:r>
            <a:r>
              <a:rPr lang="en-CA"/>
              <a:t>: </a:t>
            </a:r>
            <a:r>
              <a:rPr lang="en-CA" b="1">
                <a:solidFill>
                  <a:srgbClr val="0070C0"/>
                </a:solidFill>
              </a:rPr>
              <a:t>&lt;ctrl&gt;&lt;d&gt;</a:t>
            </a:r>
            <a:br>
              <a:rPr lang="en-CA" b="1">
                <a:solidFill>
                  <a:srgbClr val="0070C0"/>
                </a:solidFill>
              </a:rPr>
            </a:br>
            <a:endParaRPr lang="en-CA" b="1">
              <a:solidFill>
                <a:srgbClr val="0070C0"/>
              </a:solidFill>
            </a:endParaRPr>
          </a:p>
          <a:p>
            <a:pPr marL="0" indent="0">
              <a:buNone/>
            </a:pPr>
            <a:r>
              <a:rPr lang="en-CA" b="1"/>
              <a:t>NOTE:  </a:t>
            </a:r>
            <a:r>
              <a:rPr lang="en-CA"/>
              <a:t>You should exit by issuing a </a:t>
            </a:r>
            <a:r>
              <a:rPr lang="en-CA" b="1"/>
              <a:t>command</a:t>
            </a:r>
            <a:r>
              <a:rPr lang="en-CA"/>
              <a:t> or </a:t>
            </a:r>
            <a:r>
              <a:rPr lang="en-CA" b="1"/>
              <a:t>shortcut key </a:t>
            </a:r>
            <a:r>
              <a:rPr lang="en-CA"/>
              <a:t>as </a:t>
            </a:r>
            <a:br>
              <a:rPr lang="en-CA"/>
            </a:br>
            <a:r>
              <a:rPr lang="en-CA"/>
              <a:t>              opposed to closing the SSH application window.</a:t>
            </a:r>
            <a:br>
              <a:rPr lang="en-CA"/>
            </a:br>
            <a:br>
              <a:rPr lang="en-CA"/>
            </a:br>
            <a:br>
              <a:rPr lang="en-CA"/>
            </a:br>
            <a:br>
              <a:rPr lang="en-CA"/>
            </a:br>
            <a:br>
              <a:rPr lang="en-CA"/>
            </a:br>
            <a:br>
              <a:rPr lang="en-CA"/>
            </a:br>
            <a:br>
              <a:rPr lang="en-CA"/>
            </a:br>
            <a:br>
              <a:rPr lang="en-CA"/>
            </a:br>
            <a:br>
              <a:rPr lang="en-CA"/>
            </a:br>
            <a:br>
              <a:rPr lang="en-CA"/>
            </a:br>
            <a:endParaRPr lang="en-US"/>
          </a:p>
        </p:txBody>
      </p:sp>
      <p:pic>
        <p:nvPicPr>
          <p:cNvPr id="5" name="Picture 4" descr="A close up of a sign&#10;&#10;Description automatically generated">
            <a:extLst>
              <a:ext uri="{FF2B5EF4-FFF2-40B4-BE49-F238E27FC236}">
                <a16:creationId xmlns:a16="http://schemas.microsoft.com/office/drawing/2014/main" id="{1712E4CD-9B30-6F4E-A622-307891098B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40456" y="590583"/>
            <a:ext cx="1477105" cy="1477105"/>
          </a:xfrm>
          <a:prstGeom prst="rect">
            <a:avLst/>
          </a:prstGeom>
        </p:spPr>
      </p:pic>
    </p:spTree>
    <p:extLst>
      <p:ext uri="{BB962C8B-B14F-4D97-AF65-F5344CB8AC3E}">
        <p14:creationId xmlns:p14="http://schemas.microsoft.com/office/powerpoint/2010/main" val="36598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Hands-on Time / HOMEWORK</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4755771"/>
          </a:xfrm>
        </p:spPr>
        <p:txBody>
          <a:bodyPr>
            <a:normAutofit fontScale="77500" lnSpcReduction="20000"/>
          </a:bodyPr>
          <a:lstStyle/>
          <a:p>
            <a:pPr marL="457200" indent="-457200">
              <a:buFont typeface="+mj-lt"/>
              <a:buAutoNum type="arabicPeriod"/>
            </a:pPr>
            <a:endParaRPr lang="en-US" sz="2400"/>
          </a:p>
          <a:p>
            <a:pPr marL="457200" indent="-457200">
              <a:buFont typeface="+mj-lt"/>
              <a:buAutoNum type="arabicPeriod"/>
            </a:pPr>
            <a:r>
              <a:rPr lang="en-US" sz="2400"/>
              <a:t>Get Acquainted with the </a:t>
            </a:r>
            <a:r>
              <a:rPr lang="en-US" sz="2400" b="1"/>
              <a:t>OSL640 WIKI</a:t>
            </a:r>
            <a:r>
              <a:rPr lang="en-US" sz="2400"/>
              <a:t>, </a:t>
            </a:r>
            <a:r>
              <a:rPr lang="en-US" sz="2400" b="1"/>
              <a:t>notes</a:t>
            </a:r>
            <a:r>
              <a:rPr lang="en-US" sz="2400"/>
              <a:t>, </a:t>
            </a:r>
            <a:r>
              <a:rPr lang="en-US" sz="2400" b="1"/>
              <a:t>tutorials</a:t>
            </a:r>
            <a:r>
              <a:rPr lang="en-US" sz="2400"/>
              <a:t> and </a:t>
            </a:r>
            <a:r>
              <a:rPr lang="en-US" sz="2400" b="1"/>
              <a:t>resources</a:t>
            </a:r>
            <a:r>
              <a:rPr lang="en-US" sz="2400"/>
              <a:t>.</a:t>
            </a:r>
            <a:br>
              <a:rPr lang="en-US" sz="2400"/>
            </a:br>
            <a:endParaRPr lang="en-US" sz="2400"/>
          </a:p>
          <a:p>
            <a:pPr marL="457200" indent="-457200">
              <a:buFont typeface="Gill Sans MT" panose="020B0502020104020203"/>
              <a:buAutoNum type="arabicPeriod"/>
            </a:pPr>
            <a:r>
              <a:rPr lang="en-US" sz="2400" dirty="0"/>
              <a:t>Perform the following investigations in </a:t>
            </a:r>
            <a:r>
              <a:rPr lang="en-US" sz="2400" b="1" dirty="0"/>
              <a:t>Tutorial 1</a:t>
            </a:r>
            <a:r>
              <a:rPr lang="en-US" sz="2400" dirty="0"/>
              <a:t>:</a:t>
            </a:r>
            <a:br>
              <a:rPr lang="en-US" sz="2400" dirty="0"/>
            </a:br>
            <a:br>
              <a:rPr lang="en-US" sz="2400" dirty="0"/>
            </a:br>
            <a:r>
              <a:rPr lang="en-CA">
                <a:ea typeface="+mn-lt"/>
                <a:cs typeface="+mn-lt"/>
                <a:hlinkClick r:id="rId2"/>
              </a:rPr>
              <a:t>INVESTIGATION 1: USING YOUR MATRIX LINUX ACCOUNT</a:t>
            </a:r>
            <a:br>
              <a:rPr lang="en-CA" dirty="0"/>
            </a:br>
            <a:br>
              <a:rPr lang="en-CA" dirty="0"/>
            </a:br>
            <a:br>
              <a:rPr lang="en-CA" dirty="0"/>
            </a:br>
            <a:br>
              <a:rPr lang="en-CA" dirty="0"/>
            </a:br>
            <a:br>
              <a:rPr lang="en-CA" dirty="0"/>
            </a:br>
            <a:br>
              <a:rPr lang="en-CA" dirty="0"/>
            </a:br>
            <a:br>
              <a:rPr lang="en-CA" dirty="0"/>
            </a:br>
            <a:br>
              <a:rPr lang="en-CA" dirty="0"/>
            </a:br>
            <a:br>
              <a:rPr lang="en-CA" dirty="0"/>
            </a:br>
            <a:br>
              <a:rPr lang="en-CA" dirty="0"/>
            </a:br>
            <a:br>
              <a:rPr lang="en-CA" dirty="0"/>
            </a:br>
            <a:endParaRPr lang="en-US"/>
          </a:p>
        </p:txBody>
      </p:sp>
    </p:spTree>
    <p:extLst>
      <p:ext uri="{BB962C8B-B14F-4D97-AF65-F5344CB8AC3E}">
        <p14:creationId xmlns:p14="http://schemas.microsoft.com/office/powerpoint/2010/main" val="25373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2900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87AF-3253-5F42-B599-57667778EABD}"/>
              </a:ext>
            </a:extLst>
          </p:cNvPr>
          <p:cNvSpPr>
            <a:spLocks noGrp="1"/>
          </p:cNvSpPr>
          <p:nvPr>
            <p:ph type="ctrTitle"/>
          </p:nvPr>
        </p:nvSpPr>
        <p:spPr>
          <a:xfrm>
            <a:off x="1964987" y="802298"/>
            <a:ext cx="9089865" cy="3822329"/>
          </a:xfrm>
        </p:spPr>
        <p:txBody>
          <a:bodyPr>
            <a:normAutofit fontScale="90000"/>
          </a:bodyPr>
          <a:lstStyle/>
          <a:p>
            <a:pPr>
              <a:lnSpc>
                <a:spcPct val="100000"/>
              </a:lnSpc>
              <a:spcAft>
                <a:spcPts val="1200"/>
              </a:spcAft>
            </a:pPr>
            <a:r>
              <a:rPr lang="en-US" sz="2700"/>
              <a:t> OSL640:  Introduction to open source systems</a:t>
            </a:r>
            <a:br>
              <a:rPr lang="en-US"/>
            </a:br>
            <a:r>
              <a:rPr lang="en-US" sz="1200"/>
              <a:t> </a:t>
            </a:r>
            <a:br>
              <a:rPr lang="en-US"/>
            </a:br>
            <a:r>
              <a:rPr lang="en-US" sz="2200"/>
              <a:t>  </a:t>
            </a:r>
            <a:br>
              <a:rPr lang="en-US" sz="2200"/>
            </a:br>
            <a:r>
              <a:rPr lang="en-US" sz="2200"/>
              <a:t>   </a:t>
            </a:r>
            <a:r>
              <a:rPr lang="en-US" sz="2200">
                <a:solidFill>
                  <a:srgbClr val="0070C0"/>
                </a:solidFill>
              </a:rPr>
              <a:t>Week1:  lesson 2</a:t>
            </a:r>
            <a:br>
              <a:rPr lang="en-US" sz="2200"/>
            </a:br>
            <a:br>
              <a:rPr lang="en-US" sz="2200"/>
            </a:br>
            <a:r>
              <a:rPr lang="en-US" sz="2200"/>
              <a:t> </a:t>
            </a:r>
            <a:r>
              <a:rPr lang="en-US" sz="2200">
                <a:solidFill>
                  <a:srgbClr val="0070C0"/>
                </a:solidFill>
              </a:rPr>
              <a:t>  issuing Linux commands </a:t>
            </a:r>
            <a:r>
              <a:rPr lang="en-US" sz="2200"/>
              <a:t>/</a:t>
            </a:r>
            <a:r>
              <a:rPr lang="en-US" sz="2200">
                <a:solidFill>
                  <a:srgbClr val="0070C0"/>
                </a:solidFill>
              </a:rPr>
              <a:t> Linux command help</a:t>
            </a:r>
            <a:br>
              <a:rPr lang="en-US" sz="2200">
                <a:solidFill>
                  <a:srgbClr val="0070C0"/>
                </a:solidFill>
              </a:rPr>
            </a:br>
            <a:r>
              <a:rPr lang="en-US" sz="2200">
                <a:solidFill>
                  <a:srgbClr val="0070C0"/>
                </a:solidFill>
              </a:rPr>
              <a:t>   command line editing</a:t>
            </a:r>
            <a:br>
              <a:rPr lang="en-US" sz="2200">
                <a:solidFill>
                  <a:srgbClr val="0070C0"/>
                </a:solidFill>
              </a:rPr>
            </a:br>
            <a:r>
              <a:rPr lang="en-US" sz="2200">
                <a:solidFill>
                  <a:srgbClr val="0070C0"/>
                </a:solidFill>
              </a:rPr>
              <a:t>   ONLINE tutorials </a:t>
            </a:r>
            <a:r>
              <a:rPr lang="en-US" sz="2200"/>
              <a:t>/</a:t>
            </a:r>
            <a:r>
              <a:rPr lang="en-US" sz="2200">
                <a:solidFill>
                  <a:srgbClr val="0070C0"/>
                </a:solidFill>
              </a:rPr>
              <a:t> Student Learning groups</a:t>
            </a:r>
            <a:br>
              <a:rPr lang="en-US" sz="2200">
                <a:solidFill>
                  <a:srgbClr val="0070C0"/>
                </a:solidFill>
              </a:rPr>
            </a:br>
            <a:r>
              <a:rPr lang="en-US" sz="2200">
                <a:solidFill>
                  <a:srgbClr val="0070C0"/>
                </a:solidFill>
              </a:rPr>
              <a:t>   performing online ASSIGNMENTS</a:t>
            </a:r>
            <a:br>
              <a:rPr lang="en-US" sz="2200"/>
            </a:br>
            <a:br>
              <a:rPr lang="en-US" sz="2400"/>
            </a:br>
            <a:br>
              <a:rPr lang="en-US" sz="2400"/>
            </a:br>
            <a:endParaRPr lang="en-US"/>
          </a:p>
        </p:txBody>
      </p:sp>
      <p:sp>
        <p:nvSpPr>
          <p:cNvPr id="3" name="Subtitle 2">
            <a:extLst>
              <a:ext uri="{FF2B5EF4-FFF2-40B4-BE49-F238E27FC236}">
                <a16:creationId xmlns:a16="http://schemas.microsoft.com/office/drawing/2014/main" id="{A6414268-12DB-0E46-BFC6-B15A49521505}"/>
              </a:ext>
            </a:extLst>
          </p:cNvPr>
          <p:cNvSpPr>
            <a:spLocks noGrp="1"/>
          </p:cNvSpPr>
          <p:nvPr>
            <p:ph type="subTitle" idx="1"/>
          </p:nvPr>
        </p:nvSpPr>
        <p:spPr>
          <a:xfrm>
            <a:off x="1964988" y="4941662"/>
            <a:ext cx="9089864" cy="977621"/>
          </a:xfrm>
        </p:spPr>
        <p:txBody>
          <a:bodyPr>
            <a:normAutofit/>
          </a:bodyPr>
          <a:lstStyle/>
          <a:p>
            <a:r>
              <a:rPr lang="en-CA"/>
              <a:t>Photos and icons used in this slide show are licensed under </a:t>
            </a:r>
            <a:r>
              <a:rPr lang="en-CA">
                <a:hlinkClick r:id="rId2"/>
              </a:rPr>
              <a:t>CC BY-SA</a:t>
            </a:r>
            <a:endParaRPr lang="en-CA"/>
          </a:p>
          <a:p>
            <a:endParaRPr lang="en-US"/>
          </a:p>
        </p:txBody>
      </p:sp>
    </p:spTree>
    <p:extLst>
      <p:ext uri="{BB962C8B-B14F-4D97-AF65-F5344CB8AC3E}">
        <p14:creationId xmlns:p14="http://schemas.microsoft.com/office/powerpoint/2010/main" val="3343982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Lesson 2  topics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5064690"/>
          </a:xfrm>
        </p:spPr>
        <p:txBody>
          <a:bodyPr>
            <a:normAutofit/>
          </a:bodyPr>
          <a:lstStyle/>
          <a:p>
            <a:pPr marL="0" indent="0">
              <a:buNone/>
            </a:pPr>
            <a:r>
              <a:rPr lang="en-US" b="1"/>
              <a:t>Using Your Matrix Account</a:t>
            </a:r>
          </a:p>
          <a:p>
            <a:pPr lvl="1"/>
            <a:r>
              <a:rPr lang="en-US"/>
              <a:t>Issuing Linux Commands / Arguments / Options</a:t>
            </a:r>
          </a:p>
          <a:p>
            <a:pPr lvl="1"/>
            <a:r>
              <a:rPr lang="en-US"/>
              <a:t>Command Help / Command Line Editing</a:t>
            </a:r>
          </a:p>
          <a:p>
            <a:pPr lvl="1"/>
            <a:r>
              <a:rPr lang="en-US"/>
              <a:t>General Linux Commands</a:t>
            </a:r>
          </a:p>
          <a:p>
            <a:pPr marL="0" indent="0">
              <a:buNone/>
            </a:pPr>
            <a:r>
              <a:rPr lang="en-US" b="1"/>
              <a:t>Getting Practice Issuing Linux Commands</a:t>
            </a:r>
          </a:p>
          <a:p>
            <a:pPr lvl="1"/>
            <a:r>
              <a:rPr lang="en-US"/>
              <a:t>Tutorials with Linux Practice Questions </a:t>
            </a:r>
          </a:p>
          <a:p>
            <a:pPr lvl="1"/>
            <a:r>
              <a:rPr lang="en-US"/>
              <a:t>Student Learning Groups</a:t>
            </a:r>
          </a:p>
          <a:p>
            <a:pPr lvl="1"/>
            <a:r>
              <a:rPr lang="en-US"/>
              <a:t>Performing Online Assignments</a:t>
            </a:r>
          </a:p>
          <a:p>
            <a:pPr marL="0" indent="0">
              <a:buNone/>
            </a:pPr>
            <a:r>
              <a:rPr lang="en-US" b="1"/>
              <a:t>Homework</a:t>
            </a:r>
          </a:p>
          <a:p>
            <a:pPr lvl="1"/>
            <a:r>
              <a:rPr lang="en-US"/>
              <a:t>Perform </a:t>
            </a:r>
            <a:r>
              <a:rPr lang="en-US" b="1"/>
              <a:t>Tutorial 1</a:t>
            </a:r>
            <a:r>
              <a:rPr lang="en-US"/>
              <a:t> – </a:t>
            </a:r>
            <a:r>
              <a:rPr lang="en-US" b="1"/>
              <a:t>Investigation #2</a:t>
            </a:r>
          </a:p>
        </p:txBody>
      </p:sp>
    </p:spTree>
    <p:extLst>
      <p:ext uri="{BB962C8B-B14F-4D97-AF65-F5344CB8AC3E}">
        <p14:creationId xmlns:p14="http://schemas.microsoft.com/office/powerpoint/2010/main" val="19391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Using your matrix account</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7412722" cy="4755771"/>
          </a:xfrm>
        </p:spPr>
        <p:txBody>
          <a:bodyPr>
            <a:normAutofit fontScale="70000" lnSpcReduction="20000"/>
          </a:bodyPr>
          <a:lstStyle/>
          <a:p>
            <a:pPr marL="0" indent="0">
              <a:buNone/>
            </a:pPr>
            <a:r>
              <a:rPr lang="en-CA" sz="2600" b="1"/>
              <a:t>Linux Command Structure</a:t>
            </a:r>
            <a:endParaRPr lang="en-CA" sz="2600"/>
          </a:p>
          <a:p>
            <a:pPr marL="0" indent="0">
              <a:buNone/>
            </a:pPr>
            <a:r>
              <a:rPr lang="en-CA" b="1">
                <a:solidFill>
                  <a:srgbClr val="0070C0"/>
                </a:solidFill>
              </a:rPr>
              <a:t>command argument1 argument2 ...</a:t>
            </a:r>
            <a:br>
              <a:rPr lang="en-CA" b="1">
                <a:solidFill>
                  <a:srgbClr val="0070C0"/>
                </a:solidFill>
              </a:rPr>
            </a:br>
            <a:endParaRPr lang="en-CA">
              <a:solidFill>
                <a:srgbClr val="0070C0"/>
              </a:solidFill>
            </a:endParaRPr>
          </a:p>
          <a:p>
            <a:pPr marL="0" indent="0">
              <a:buNone/>
            </a:pPr>
            <a:r>
              <a:rPr lang="en-CA"/>
              <a:t>Some Linux commands can be issued by entering the Linux command line </a:t>
            </a:r>
            <a:r>
              <a:rPr lang="en-CA" b="1"/>
              <a:t>without arguments </a:t>
            </a:r>
            <a:r>
              <a:rPr lang="en-CA"/>
              <a:t>(e.g. </a:t>
            </a:r>
            <a:r>
              <a:rPr lang="en-CA" b="1" err="1"/>
              <a:t>pwd</a:t>
            </a:r>
            <a:r>
              <a:rPr lang="en-CA"/>
              <a:t>, </a:t>
            </a:r>
            <a:r>
              <a:rPr lang="en-CA" b="1"/>
              <a:t>date</a:t>
            </a:r>
            <a:r>
              <a:rPr lang="en-CA"/>
              <a:t>, </a:t>
            </a:r>
            <a:r>
              <a:rPr lang="en-CA" b="1"/>
              <a:t>ls</a:t>
            </a:r>
            <a:r>
              <a:rPr lang="en-CA"/>
              <a:t>, </a:t>
            </a:r>
            <a:r>
              <a:rPr lang="en-CA" b="1" err="1"/>
              <a:t>cal</a:t>
            </a:r>
            <a:r>
              <a:rPr lang="en-CA"/>
              <a:t>), but some Linux commands can be issued with arguments </a:t>
            </a:r>
            <a:br>
              <a:rPr lang="en-CA"/>
            </a:br>
            <a:r>
              <a:rPr lang="en-CA"/>
              <a:t>(e.g. </a:t>
            </a:r>
            <a:r>
              <a:rPr lang="en-CA" b="1" err="1"/>
              <a:t>cal</a:t>
            </a:r>
            <a:r>
              <a:rPr lang="en-CA" b="1"/>
              <a:t> 2002</a:t>
            </a:r>
            <a:r>
              <a:rPr lang="en-CA"/>
              <a:t>, </a:t>
            </a:r>
            <a:r>
              <a:rPr lang="en-CA" b="1"/>
              <a:t>cd /bin</a:t>
            </a:r>
            <a:r>
              <a:rPr lang="en-CA"/>
              <a:t>, </a:t>
            </a:r>
            <a:r>
              <a:rPr lang="en-CA" b="1"/>
              <a:t>ls -la</a:t>
            </a:r>
            <a:r>
              <a:rPr lang="en-CA"/>
              <a:t> ).</a:t>
            </a:r>
          </a:p>
          <a:p>
            <a:pPr marL="0" indent="0">
              <a:buNone/>
            </a:pPr>
            <a:r>
              <a:rPr lang="en-CA"/>
              <a:t>An </a:t>
            </a:r>
            <a:r>
              <a:rPr lang="en-CA" b="1"/>
              <a:t>argument</a:t>
            </a:r>
            <a:r>
              <a:rPr lang="en-CA"/>
              <a:t> can be a file </a:t>
            </a:r>
            <a:r>
              <a:rPr lang="en-CA" b="1"/>
              <a:t>pathname</a:t>
            </a:r>
            <a:r>
              <a:rPr lang="en-CA"/>
              <a:t>, </a:t>
            </a:r>
            <a:r>
              <a:rPr lang="en-CA" b="1"/>
              <a:t>text</a:t>
            </a:r>
            <a:r>
              <a:rPr lang="en-CA"/>
              <a:t>,  or an </a:t>
            </a:r>
            <a:r>
              <a:rPr lang="en-CA" b="1"/>
              <a:t>option</a:t>
            </a:r>
            <a:r>
              <a:rPr lang="en-CA"/>
              <a:t>.</a:t>
            </a:r>
            <a:br>
              <a:rPr lang="en-CA"/>
            </a:br>
            <a:endParaRPr lang="en-CA"/>
          </a:p>
          <a:p>
            <a:pPr marL="0" indent="0">
              <a:buNone/>
            </a:pPr>
            <a:r>
              <a:rPr lang="en-CA"/>
              <a:t>Examples:</a:t>
            </a:r>
            <a:br>
              <a:rPr lang="en-CA"/>
            </a:br>
            <a:endParaRPr lang="en-CA"/>
          </a:p>
          <a:p>
            <a:r>
              <a:rPr lang="en-CA"/>
              <a:t>The </a:t>
            </a:r>
            <a:r>
              <a:rPr lang="en-CA" b="1">
                <a:solidFill>
                  <a:srgbClr val="0070C0"/>
                </a:solidFill>
              </a:rPr>
              <a:t>ls</a:t>
            </a:r>
            <a:r>
              <a:rPr lang="en-CA"/>
              <a:t> command displays a listing of just filenames in the </a:t>
            </a:r>
            <a:r>
              <a:rPr lang="en-CA" b="1"/>
              <a:t>current</a:t>
            </a:r>
            <a:r>
              <a:rPr lang="en-CA"/>
              <a:t> directory</a:t>
            </a:r>
          </a:p>
          <a:p>
            <a:r>
              <a:rPr lang="en-CA"/>
              <a:t>The</a:t>
            </a:r>
            <a:r>
              <a:rPr lang="en-CA">
                <a:solidFill>
                  <a:srgbClr val="0070C0"/>
                </a:solidFill>
              </a:rPr>
              <a:t> </a:t>
            </a:r>
            <a:r>
              <a:rPr lang="en-CA" b="1">
                <a:solidFill>
                  <a:srgbClr val="0070C0"/>
                </a:solidFill>
              </a:rPr>
              <a:t>ls /bin</a:t>
            </a:r>
            <a:r>
              <a:rPr lang="en-CA">
                <a:solidFill>
                  <a:srgbClr val="0070C0"/>
                </a:solidFill>
              </a:rPr>
              <a:t> </a:t>
            </a:r>
            <a:r>
              <a:rPr lang="en-CA"/>
              <a:t>command displays a listing of filenames in the </a:t>
            </a:r>
            <a:r>
              <a:rPr lang="en-CA" b="1"/>
              <a:t>/bin </a:t>
            </a:r>
            <a:r>
              <a:rPr lang="en-CA"/>
              <a:t>directory </a:t>
            </a:r>
            <a:br>
              <a:rPr lang="en-CA"/>
            </a:br>
            <a:r>
              <a:rPr lang="en-CA"/>
              <a:t>(as opposed to your current directory)</a:t>
            </a:r>
          </a:p>
          <a:p>
            <a:r>
              <a:rPr lang="en-CA"/>
              <a:t>The</a:t>
            </a:r>
            <a:r>
              <a:rPr lang="en-CA">
                <a:solidFill>
                  <a:srgbClr val="0070C0"/>
                </a:solidFill>
              </a:rPr>
              <a:t> </a:t>
            </a:r>
            <a:r>
              <a:rPr lang="en-CA" b="1">
                <a:solidFill>
                  <a:srgbClr val="0070C0"/>
                </a:solidFill>
              </a:rPr>
              <a:t>ls -l</a:t>
            </a:r>
            <a:r>
              <a:rPr lang="en-CA">
                <a:solidFill>
                  <a:srgbClr val="0070C0"/>
                </a:solidFill>
              </a:rPr>
              <a:t> </a:t>
            </a:r>
            <a:r>
              <a:rPr lang="en-CA"/>
              <a:t>command displays a </a:t>
            </a:r>
            <a:r>
              <a:rPr lang="en-CA" b="1"/>
              <a:t>detailed</a:t>
            </a:r>
            <a:r>
              <a:rPr lang="en-CA"/>
              <a:t> listing of filenames in the </a:t>
            </a:r>
            <a:r>
              <a:rPr lang="en-CA" b="1"/>
              <a:t>current</a:t>
            </a:r>
            <a:r>
              <a:rPr lang="en-CA"/>
              <a:t> directory</a:t>
            </a:r>
          </a:p>
          <a:p>
            <a:r>
              <a:rPr lang="en-CA"/>
              <a:t>The </a:t>
            </a:r>
            <a:r>
              <a:rPr lang="en-CA" b="1">
                <a:solidFill>
                  <a:srgbClr val="0070C0"/>
                </a:solidFill>
              </a:rPr>
              <a:t>ls -l /bin</a:t>
            </a:r>
            <a:r>
              <a:rPr lang="en-CA">
                <a:solidFill>
                  <a:srgbClr val="0070C0"/>
                </a:solidFill>
              </a:rPr>
              <a:t> </a:t>
            </a:r>
            <a:r>
              <a:rPr lang="en-CA"/>
              <a:t>command displays a </a:t>
            </a:r>
            <a:r>
              <a:rPr lang="en-CA" b="1"/>
              <a:t>detailed</a:t>
            </a:r>
            <a:r>
              <a:rPr lang="en-CA"/>
              <a:t> listing of files in the </a:t>
            </a:r>
            <a:r>
              <a:rPr lang="en-CA" b="1"/>
              <a:t>/bin </a:t>
            </a:r>
            <a:r>
              <a:rPr lang="en-CA"/>
              <a:t>directory</a:t>
            </a:r>
          </a:p>
        </p:txBody>
      </p:sp>
      <p:pic>
        <p:nvPicPr>
          <p:cNvPr id="7" name="Picture 6" descr="Graphical user interface&#10;&#10;Description automatically generated with medium confidence">
            <a:extLst>
              <a:ext uri="{FF2B5EF4-FFF2-40B4-BE49-F238E27FC236}">
                <a16:creationId xmlns:a16="http://schemas.microsoft.com/office/drawing/2014/main" id="{8D4F7AE3-1AA5-9D47-9CAF-C1720DF5FA3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75919" y="550202"/>
            <a:ext cx="1557867" cy="1557867"/>
          </a:xfrm>
          <a:prstGeom prst="rect">
            <a:avLst/>
          </a:prstGeom>
        </p:spPr>
      </p:pic>
    </p:spTree>
    <p:extLst>
      <p:ext uri="{BB962C8B-B14F-4D97-AF65-F5344CB8AC3E}">
        <p14:creationId xmlns:p14="http://schemas.microsoft.com/office/powerpoint/2010/main" val="8960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Using your matrix account</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887293" cy="4755771"/>
          </a:xfrm>
        </p:spPr>
        <p:txBody>
          <a:bodyPr>
            <a:normAutofit fontScale="77500" lnSpcReduction="20000"/>
          </a:bodyPr>
          <a:lstStyle/>
          <a:p>
            <a:pPr marL="0" indent="0">
              <a:buNone/>
            </a:pPr>
            <a:r>
              <a:rPr lang="en-CA" sz="2200" b="1"/>
              <a:t>Getting Help with Linux Commands</a:t>
            </a:r>
            <a:endParaRPr lang="en-CA" sz="2200"/>
          </a:p>
          <a:p>
            <a:pPr marL="0" indent="0">
              <a:buNone/>
            </a:pPr>
            <a:r>
              <a:rPr lang="en-CA" sz="1900"/>
              <a:t>With the Linux OS containing over </a:t>
            </a:r>
            <a:r>
              <a:rPr lang="en-CA" sz="1900" b="1"/>
              <a:t>2500</a:t>
            </a:r>
            <a:r>
              <a:rPr lang="en-CA" sz="1900"/>
              <a:t> commands and utilities, it is good for a Linux user or Linux System Administrator (i.e. sysadmin) to learn about how to use commands </a:t>
            </a:r>
            <a:r>
              <a:rPr lang="en-CA" sz="1900" i="1"/>
              <a:t>“on-the-fly”</a:t>
            </a:r>
            <a:r>
              <a:rPr lang="en-CA" sz="1900"/>
              <a:t>.</a:t>
            </a:r>
            <a:br>
              <a:rPr lang="en-CA" sz="1900"/>
            </a:br>
            <a:endParaRPr lang="en-CA" sz="1900"/>
          </a:p>
          <a:p>
            <a:pPr marL="0" indent="0">
              <a:buNone/>
            </a:pPr>
            <a:r>
              <a:rPr lang="en-CA" sz="1900"/>
              <a:t>The </a:t>
            </a:r>
            <a:r>
              <a:rPr lang="en-CA" sz="1900" b="1"/>
              <a:t>man</a:t>
            </a:r>
            <a:r>
              <a:rPr lang="en-CA" sz="1900"/>
              <a:t> command can provide information on how to use a command (i.e. </a:t>
            </a:r>
            <a:r>
              <a:rPr lang="en-CA" sz="1900" b="1"/>
              <a:t>usage</a:t>
            </a:r>
            <a:r>
              <a:rPr lang="en-CA" sz="1900"/>
              <a:t>, </a:t>
            </a:r>
            <a:r>
              <a:rPr lang="en-CA" sz="1900" b="1"/>
              <a:t>arguments</a:t>
            </a:r>
            <a:r>
              <a:rPr lang="en-CA" sz="1900"/>
              <a:t>, </a:t>
            </a:r>
            <a:r>
              <a:rPr lang="en-CA" sz="1900" b="1"/>
              <a:t>options</a:t>
            </a:r>
            <a:r>
              <a:rPr lang="en-CA" sz="1900"/>
              <a:t>, </a:t>
            </a:r>
            <a:r>
              <a:rPr lang="en-CA" sz="1900" b="1"/>
              <a:t>examples</a:t>
            </a:r>
            <a:r>
              <a:rPr lang="en-CA" sz="1900"/>
              <a:t>).</a:t>
            </a:r>
            <a:br>
              <a:rPr lang="en-CA" sz="1900"/>
            </a:br>
            <a:r>
              <a:rPr lang="en-CA" sz="1900"/>
              <a:t>The commands are classified into sections or “</a:t>
            </a:r>
            <a:r>
              <a:rPr lang="en-CA" sz="1900" b="1"/>
              <a:t>volumes</a:t>
            </a:r>
            <a:r>
              <a:rPr lang="en-CA" sz="1900"/>
              <a:t>”.</a:t>
            </a:r>
            <a:br>
              <a:rPr lang="en-CA" sz="1900"/>
            </a:br>
            <a:br>
              <a:rPr lang="en-CA" sz="1900"/>
            </a:br>
            <a:r>
              <a:rPr lang="en-CA" sz="1900"/>
              <a:t>Example:</a:t>
            </a:r>
            <a:br>
              <a:rPr lang="en-CA" sz="1900"/>
            </a:br>
            <a:r>
              <a:rPr lang="en-CA" sz="1900" b="1"/>
              <a:t>man ls</a:t>
            </a:r>
            <a:br>
              <a:rPr lang="en-CA" sz="1900"/>
            </a:br>
            <a:endParaRPr lang="en-CA" sz="1900"/>
          </a:p>
          <a:p>
            <a:pPr marL="0" indent="0">
              <a:buNone/>
            </a:pPr>
            <a:r>
              <a:rPr lang="en-CA" sz="1900"/>
              <a:t>If you do not know the name of a Linux command,  the </a:t>
            </a:r>
            <a:r>
              <a:rPr lang="en-CA" sz="1900" b="1"/>
              <a:t>man</a:t>
            </a:r>
            <a:r>
              <a:rPr lang="en-CA" sz="1900"/>
              <a:t> utility can be used with the </a:t>
            </a:r>
            <a:r>
              <a:rPr lang="en-CA" sz="1900" b="1"/>
              <a:t>-k</a:t>
            </a:r>
            <a:r>
              <a:rPr lang="en-CA" sz="1900"/>
              <a:t> option to help list Linux commands that match a text pattern that is contained within the help screen for a Linux command.</a:t>
            </a:r>
            <a:br>
              <a:rPr lang="en-CA" sz="1900"/>
            </a:br>
            <a:br>
              <a:rPr lang="en-CA" sz="1900"/>
            </a:br>
            <a:r>
              <a:rPr lang="en-CA" sz="1900"/>
              <a:t>Example:</a:t>
            </a:r>
            <a:br>
              <a:rPr lang="en-CA" sz="1900"/>
            </a:br>
            <a:r>
              <a:rPr lang="en-CA" sz="1900" b="1"/>
              <a:t>man –k copy</a:t>
            </a:r>
          </a:p>
          <a:p>
            <a:pPr marL="0" indent="0">
              <a:buNone/>
            </a:pPr>
            <a:endParaRPr lang="en-US" sz="2400"/>
          </a:p>
        </p:txBody>
      </p:sp>
      <p:pic>
        <p:nvPicPr>
          <p:cNvPr id="5" name="Picture 4" descr="Icon&#10;&#10;Description automatically generated">
            <a:extLst>
              <a:ext uri="{FF2B5EF4-FFF2-40B4-BE49-F238E27FC236}">
                <a16:creationId xmlns:a16="http://schemas.microsoft.com/office/drawing/2014/main" id="{1D0FB15E-76DE-B747-A60F-C426F0CC07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56611" y="1089247"/>
            <a:ext cx="1529013" cy="1529013"/>
          </a:xfrm>
          <a:prstGeom prst="rect">
            <a:avLst/>
          </a:prstGeom>
        </p:spPr>
      </p:pic>
    </p:spTree>
    <p:extLst>
      <p:ext uri="{BB962C8B-B14F-4D97-AF65-F5344CB8AC3E}">
        <p14:creationId xmlns:p14="http://schemas.microsoft.com/office/powerpoint/2010/main" val="16641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Using your matrix account</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7412722" cy="4755771"/>
          </a:xfrm>
        </p:spPr>
        <p:txBody>
          <a:bodyPr>
            <a:normAutofit/>
          </a:bodyPr>
          <a:lstStyle/>
          <a:p>
            <a:pPr marL="0" indent="0">
              <a:buNone/>
            </a:pPr>
            <a:r>
              <a:rPr lang="en-CA" b="1"/>
              <a:t>Getting Help with Linux Commands / Continued…</a:t>
            </a:r>
            <a:br>
              <a:rPr lang="en-CA"/>
            </a:br>
            <a:endParaRPr lang="en-CA"/>
          </a:p>
          <a:p>
            <a:pPr marL="0" indent="0">
              <a:buNone/>
            </a:pPr>
            <a:r>
              <a:rPr lang="en-CA" sz="1400"/>
              <a:t>You can use the following short-cut keys within the </a:t>
            </a:r>
            <a:r>
              <a:rPr lang="en-CA" sz="1400" b="1"/>
              <a:t>man</a:t>
            </a:r>
            <a:r>
              <a:rPr lang="en-CA" sz="1400"/>
              <a:t> command to</a:t>
            </a:r>
            <a:br>
              <a:rPr lang="en-CA" sz="1400"/>
            </a:br>
            <a:r>
              <a:rPr lang="en-CA" sz="1400"/>
              <a:t>help navigate throughout this utility to get help with the specific command </a:t>
            </a:r>
            <a:br>
              <a:rPr lang="en-CA" sz="1400"/>
            </a:br>
            <a:r>
              <a:rPr lang="en-CA" sz="1400"/>
              <a:t>(refer to table below):</a:t>
            </a:r>
            <a:endParaRPr lang="en-US" sz="1400"/>
          </a:p>
        </p:txBody>
      </p:sp>
      <p:graphicFrame>
        <p:nvGraphicFramePr>
          <p:cNvPr id="8" name="Table 7">
            <a:extLst>
              <a:ext uri="{FF2B5EF4-FFF2-40B4-BE49-F238E27FC236}">
                <a16:creationId xmlns:a16="http://schemas.microsoft.com/office/drawing/2014/main" id="{805E895F-8F6D-8F45-83D5-873884ADC032}"/>
              </a:ext>
            </a:extLst>
          </p:cNvPr>
          <p:cNvGraphicFramePr>
            <a:graphicFrameLocks noGrp="1"/>
          </p:cNvGraphicFramePr>
          <p:nvPr>
            <p:extLst>
              <p:ext uri="{D42A27DB-BD31-4B8C-83A1-F6EECF244321}">
                <p14:modId xmlns:p14="http://schemas.microsoft.com/office/powerpoint/2010/main" val="2986440335"/>
              </p:ext>
            </p:extLst>
          </p:nvPr>
        </p:nvGraphicFramePr>
        <p:xfrm>
          <a:off x="1569566" y="3891727"/>
          <a:ext cx="6424061" cy="2225040"/>
        </p:xfrm>
        <a:graphic>
          <a:graphicData uri="http://schemas.openxmlformats.org/drawingml/2006/table">
            <a:tbl>
              <a:tblPr firstRow="1" bandRow="1">
                <a:tableStyleId>{93296810-A885-4BE3-A3E7-6D5BEEA58F35}</a:tableStyleId>
              </a:tblPr>
              <a:tblGrid>
                <a:gridCol w="2471493">
                  <a:extLst>
                    <a:ext uri="{9D8B030D-6E8A-4147-A177-3AD203B41FA5}">
                      <a16:colId xmlns:a16="http://schemas.microsoft.com/office/drawing/2014/main" val="3375438986"/>
                    </a:ext>
                  </a:extLst>
                </a:gridCol>
                <a:gridCol w="3952568">
                  <a:extLst>
                    <a:ext uri="{9D8B030D-6E8A-4147-A177-3AD203B41FA5}">
                      <a16:colId xmlns:a16="http://schemas.microsoft.com/office/drawing/2014/main" val="2131596971"/>
                    </a:ext>
                  </a:extLst>
                </a:gridCol>
              </a:tblGrid>
              <a:tr h="370840">
                <a:tc>
                  <a:txBody>
                    <a:bodyPr/>
                    <a:lstStyle/>
                    <a:p>
                      <a:r>
                        <a:rPr lang="en-CA" sz="1400" b="1" i="0" kern="1200">
                          <a:solidFill>
                            <a:schemeClr val="lt1"/>
                          </a:solidFill>
                          <a:effectLst/>
                          <a:latin typeface="+mn-lt"/>
                          <a:ea typeface="+mn-ea"/>
                          <a:cs typeface="+mn-cs"/>
                        </a:rPr>
                        <a:t>Keyboard Shortcut</a:t>
                      </a:r>
                      <a:endParaRPr lang="en-US" sz="1400"/>
                    </a:p>
                  </a:txBody>
                  <a:tcPr/>
                </a:tc>
                <a:tc>
                  <a:txBody>
                    <a:bodyPr/>
                    <a:lstStyle/>
                    <a:p>
                      <a:r>
                        <a:rPr lang="en-US" sz="1400"/>
                        <a:t>Purpose</a:t>
                      </a:r>
                    </a:p>
                  </a:txBody>
                  <a:tcPr/>
                </a:tc>
                <a:extLst>
                  <a:ext uri="{0D108BD9-81ED-4DB2-BD59-A6C34878D82A}">
                    <a16:rowId xmlns:a16="http://schemas.microsoft.com/office/drawing/2014/main" val="1840605009"/>
                  </a:ext>
                </a:extLst>
              </a:tr>
              <a:tr h="370840">
                <a:tc>
                  <a:txBody>
                    <a:bodyPr/>
                    <a:lstStyle/>
                    <a:p>
                      <a:r>
                        <a:rPr lang="en-CA" sz="1400" b="1"/>
                        <a:t>ENTER</a:t>
                      </a:r>
                      <a:endParaRPr lang="en-CA" sz="1400"/>
                    </a:p>
                  </a:txBody>
                  <a:tcPr marL="28575" marR="28575" marT="28575" marB="28575" anchor="ctr"/>
                </a:tc>
                <a:tc>
                  <a:txBody>
                    <a:bodyPr/>
                    <a:lstStyle/>
                    <a:p>
                      <a:r>
                        <a:rPr lang="en-CA" sz="1400"/>
                        <a:t>Move down one line</a:t>
                      </a:r>
                    </a:p>
                  </a:txBody>
                  <a:tcPr marL="28575" marR="28575" marT="28575" marB="28575" anchor="ctr"/>
                </a:tc>
                <a:extLst>
                  <a:ext uri="{0D108BD9-81ED-4DB2-BD59-A6C34878D82A}">
                    <a16:rowId xmlns:a16="http://schemas.microsoft.com/office/drawing/2014/main" val="54322354"/>
                  </a:ext>
                </a:extLst>
              </a:tr>
              <a:tr h="370840">
                <a:tc>
                  <a:txBody>
                    <a:bodyPr/>
                    <a:lstStyle/>
                    <a:p>
                      <a:r>
                        <a:rPr lang="en-CA" sz="1400" b="1"/>
                        <a:t>SPACEBAR</a:t>
                      </a:r>
                      <a:endParaRPr lang="en-CA" sz="1400"/>
                    </a:p>
                  </a:txBody>
                  <a:tcPr marL="28575" marR="28575" marT="28575" marB="28575" anchor="ctr"/>
                </a:tc>
                <a:tc>
                  <a:txBody>
                    <a:bodyPr/>
                    <a:lstStyle/>
                    <a:p>
                      <a:r>
                        <a:rPr lang="en-CA" sz="1400"/>
                        <a:t>Move one screen down</a:t>
                      </a:r>
                    </a:p>
                  </a:txBody>
                  <a:tcPr marL="28575" marR="28575" marT="28575" marB="28575" anchor="ctr"/>
                </a:tc>
                <a:extLst>
                  <a:ext uri="{0D108BD9-81ED-4DB2-BD59-A6C34878D82A}">
                    <a16:rowId xmlns:a16="http://schemas.microsoft.com/office/drawing/2014/main" val="3762875921"/>
                  </a:ext>
                </a:extLst>
              </a:tr>
              <a:tr h="370840">
                <a:tc>
                  <a:txBody>
                    <a:bodyPr/>
                    <a:lstStyle/>
                    <a:p>
                      <a:r>
                        <a:rPr lang="en-CA" sz="1400" b="1"/>
                        <a:t>&lt;ctrl&gt;&lt;b&gt;</a:t>
                      </a:r>
                      <a:endParaRPr lang="en-CA" sz="1400"/>
                    </a:p>
                  </a:txBody>
                  <a:tcPr marL="28575" marR="28575" marT="28575" marB="28575" anchor="ctr"/>
                </a:tc>
                <a:tc>
                  <a:txBody>
                    <a:bodyPr/>
                    <a:lstStyle/>
                    <a:p>
                      <a:r>
                        <a:rPr lang="en-CA" sz="1400"/>
                        <a:t>Move one screen up</a:t>
                      </a:r>
                    </a:p>
                  </a:txBody>
                  <a:tcPr marL="28575" marR="28575" marT="28575" marB="28575" anchor="ctr"/>
                </a:tc>
                <a:extLst>
                  <a:ext uri="{0D108BD9-81ED-4DB2-BD59-A6C34878D82A}">
                    <a16:rowId xmlns:a16="http://schemas.microsoft.com/office/drawing/2014/main" val="3037852763"/>
                  </a:ext>
                </a:extLst>
              </a:tr>
              <a:tr h="370840">
                <a:tc>
                  <a:txBody>
                    <a:bodyPr/>
                    <a:lstStyle/>
                    <a:p>
                      <a:r>
                        <a:rPr lang="en-CA" sz="1400" b="1"/>
                        <a:t>/pattern</a:t>
                      </a:r>
                      <a:endParaRPr lang="en-CA" sz="1400"/>
                    </a:p>
                  </a:txBody>
                  <a:tcPr marL="28575" marR="28575" marT="28575" marB="28575" anchor="ctr"/>
                </a:tc>
                <a:tc>
                  <a:txBody>
                    <a:bodyPr/>
                    <a:lstStyle/>
                    <a:p>
                      <a:r>
                        <a:rPr lang="en-CA" sz="1400"/>
                        <a:t>Search for Pattern</a:t>
                      </a:r>
                    </a:p>
                  </a:txBody>
                  <a:tcPr marL="28575" marR="28575" marT="28575" marB="28575" anchor="ctr"/>
                </a:tc>
                <a:extLst>
                  <a:ext uri="{0D108BD9-81ED-4DB2-BD59-A6C34878D82A}">
                    <a16:rowId xmlns:a16="http://schemas.microsoft.com/office/drawing/2014/main" val="4071476137"/>
                  </a:ext>
                </a:extLst>
              </a:tr>
              <a:tr h="370840">
                <a:tc>
                  <a:txBody>
                    <a:bodyPr/>
                    <a:lstStyle/>
                    <a:p>
                      <a:r>
                        <a:rPr lang="en-CA" sz="1400" b="1"/>
                        <a:t>q</a:t>
                      </a:r>
                      <a:endParaRPr lang="en-CA" sz="1400"/>
                    </a:p>
                  </a:txBody>
                  <a:tcPr marL="28575" marR="28575" marT="28575" marB="28575" anchor="ctr"/>
                </a:tc>
                <a:tc>
                  <a:txBody>
                    <a:bodyPr/>
                    <a:lstStyle/>
                    <a:p>
                      <a:r>
                        <a:rPr lang="en-CA" sz="1400"/>
                        <a:t>quit man utility</a:t>
                      </a:r>
                    </a:p>
                  </a:txBody>
                  <a:tcPr marL="28575" marR="28575" marT="28575" marB="28575" anchor="ctr"/>
                </a:tc>
                <a:extLst>
                  <a:ext uri="{0D108BD9-81ED-4DB2-BD59-A6C34878D82A}">
                    <a16:rowId xmlns:a16="http://schemas.microsoft.com/office/drawing/2014/main" val="202079190"/>
                  </a:ext>
                </a:extLst>
              </a:tr>
            </a:tbl>
          </a:graphicData>
        </a:graphic>
      </p:graphicFrame>
      <p:pic>
        <p:nvPicPr>
          <p:cNvPr id="5" name="Picture 4" descr="Icon&#10;&#10;Description automatically generated">
            <a:extLst>
              <a:ext uri="{FF2B5EF4-FFF2-40B4-BE49-F238E27FC236}">
                <a16:creationId xmlns:a16="http://schemas.microsoft.com/office/drawing/2014/main" id="{7BBD6922-B4A4-BD42-8E36-ABB7790589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56611" y="1089247"/>
            <a:ext cx="1529013" cy="1529013"/>
          </a:xfrm>
          <a:prstGeom prst="rect">
            <a:avLst/>
          </a:prstGeom>
        </p:spPr>
      </p:pic>
    </p:spTree>
    <p:extLst>
      <p:ext uri="{BB962C8B-B14F-4D97-AF65-F5344CB8AC3E}">
        <p14:creationId xmlns:p14="http://schemas.microsoft.com/office/powerpoint/2010/main" val="29463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Managing Directories</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5898791" cy="4755771"/>
          </a:xfrm>
        </p:spPr>
        <p:txBody>
          <a:bodyPr>
            <a:normAutofit/>
          </a:bodyPr>
          <a:lstStyle/>
          <a:p>
            <a:pPr marL="0" indent="0">
              <a:buNone/>
            </a:pPr>
            <a:r>
              <a:rPr lang="en-CA" sz="2400" b="1"/>
              <a:t>Instructor Demonstration</a:t>
            </a:r>
          </a:p>
          <a:p>
            <a:pPr marL="0" indent="0">
              <a:buNone/>
            </a:pPr>
            <a:r>
              <a:rPr lang="en-CA" sz="1600"/>
              <a:t>Your instructor will demonstrate how to use the </a:t>
            </a:r>
            <a:r>
              <a:rPr lang="en-CA" sz="1600" b="1"/>
              <a:t>man</a:t>
            </a:r>
            <a:r>
              <a:rPr lang="en-CA" sz="1600"/>
              <a:t> pages</a:t>
            </a:r>
            <a:br>
              <a:rPr lang="en-CA" sz="1600"/>
            </a:br>
            <a:r>
              <a:rPr lang="en-CA" sz="1600"/>
              <a:t>command.</a:t>
            </a:r>
          </a:p>
        </p:txBody>
      </p:sp>
      <p:pic>
        <p:nvPicPr>
          <p:cNvPr id="6" name="Picture 5" descr="A picture containing drawing&#10;&#10;Description automatically generated">
            <a:extLst>
              <a:ext uri="{FF2B5EF4-FFF2-40B4-BE49-F238E27FC236}">
                <a16:creationId xmlns:a16="http://schemas.microsoft.com/office/drawing/2014/main" id="{18858BEA-E38A-AE4D-90AF-D318C05BF68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08851" y="697566"/>
            <a:ext cx="1263139" cy="1263139"/>
          </a:xfrm>
          <a:prstGeom prst="rect">
            <a:avLst/>
          </a:prstGeom>
        </p:spPr>
      </p:pic>
    </p:spTree>
    <p:extLst>
      <p:ext uri="{BB962C8B-B14F-4D97-AF65-F5344CB8AC3E}">
        <p14:creationId xmlns:p14="http://schemas.microsoft.com/office/powerpoint/2010/main" val="37233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Using your matrix account</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4755771"/>
          </a:xfrm>
        </p:spPr>
        <p:txBody>
          <a:bodyPr>
            <a:normAutofit/>
          </a:bodyPr>
          <a:lstStyle/>
          <a:p>
            <a:pPr marL="0" indent="0">
              <a:buNone/>
            </a:pPr>
            <a:r>
              <a:rPr lang="en-CA" b="1"/>
              <a:t>General Linux Commands</a:t>
            </a:r>
            <a:endParaRPr lang="en-CA"/>
          </a:p>
          <a:p>
            <a:pPr marL="0" indent="0">
              <a:buNone/>
            </a:pPr>
            <a:r>
              <a:rPr lang="en-CA" sz="1400"/>
              <a:t>Your instructor will demonstrate several basic Linux commands to get practice how to issue </a:t>
            </a:r>
            <a:r>
              <a:rPr lang="en-CA" sz="1400" b="1"/>
              <a:t>Linux commands</a:t>
            </a:r>
            <a:br>
              <a:rPr lang="en-CA" sz="1400"/>
            </a:br>
            <a:r>
              <a:rPr lang="en-CA" sz="1400"/>
              <a:t>and using </a:t>
            </a:r>
            <a:r>
              <a:rPr lang="en-CA" sz="1400" b="1"/>
              <a:t>arguments</a:t>
            </a:r>
            <a:r>
              <a:rPr lang="en-CA" sz="1400"/>
              <a:t> and </a:t>
            </a:r>
            <a:r>
              <a:rPr lang="en-CA" sz="1400" b="1"/>
              <a:t>options</a:t>
            </a:r>
            <a:r>
              <a:rPr lang="en-CA" sz="1400"/>
              <a:t>.</a:t>
            </a:r>
          </a:p>
          <a:p>
            <a:pPr marL="0" indent="0">
              <a:buNone/>
            </a:pPr>
            <a:endParaRPr lang="en-US" sz="2400"/>
          </a:p>
        </p:txBody>
      </p:sp>
      <p:graphicFrame>
        <p:nvGraphicFramePr>
          <p:cNvPr id="4" name="Table 3">
            <a:extLst>
              <a:ext uri="{FF2B5EF4-FFF2-40B4-BE49-F238E27FC236}">
                <a16:creationId xmlns:a16="http://schemas.microsoft.com/office/drawing/2014/main" id="{4C3F9EF7-9C4B-C848-9F45-DAB00AA1D27F}"/>
              </a:ext>
            </a:extLst>
          </p:cNvPr>
          <p:cNvGraphicFramePr>
            <a:graphicFrameLocks noGrp="1"/>
          </p:cNvGraphicFramePr>
          <p:nvPr>
            <p:extLst>
              <p:ext uri="{D42A27DB-BD31-4B8C-83A1-F6EECF244321}">
                <p14:modId xmlns:p14="http://schemas.microsoft.com/office/powerpoint/2010/main" val="1733709723"/>
              </p:ext>
            </p:extLst>
          </p:nvPr>
        </p:nvGraphicFramePr>
        <p:xfrm>
          <a:off x="1577635" y="3043037"/>
          <a:ext cx="9603277" cy="3708400"/>
        </p:xfrm>
        <a:graphic>
          <a:graphicData uri="http://schemas.openxmlformats.org/drawingml/2006/table">
            <a:tbl>
              <a:tblPr firstRow="1" bandRow="1">
                <a:tableStyleId>{93296810-A885-4BE3-A3E7-6D5BEEA58F35}</a:tableStyleId>
              </a:tblPr>
              <a:tblGrid>
                <a:gridCol w="1956873">
                  <a:extLst>
                    <a:ext uri="{9D8B030D-6E8A-4147-A177-3AD203B41FA5}">
                      <a16:colId xmlns:a16="http://schemas.microsoft.com/office/drawing/2014/main" val="3443265700"/>
                    </a:ext>
                  </a:extLst>
                </a:gridCol>
                <a:gridCol w="3393830">
                  <a:extLst>
                    <a:ext uri="{9D8B030D-6E8A-4147-A177-3AD203B41FA5}">
                      <a16:colId xmlns:a16="http://schemas.microsoft.com/office/drawing/2014/main" val="3984363520"/>
                    </a:ext>
                  </a:extLst>
                </a:gridCol>
                <a:gridCol w="4252574">
                  <a:extLst>
                    <a:ext uri="{9D8B030D-6E8A-4147-A177-3AD203B41FA5}">
                      <a16:colId xmlns:a16="http://schemas.microsoft.com/office/drawing/2014/main" val="87600306"/>
                    </a:ext>
                  </a:extLst>
                </a:gridCol>
              </a:tblGrid>
              <a:tr h="370840">
                <a:tc>
                  <a:txBody>
                    <a:bodyPr/>
                    <a:lstStyle/>
                    <a:p>
                      <a:r>
                        <a:rPr lang="en-US" sz="1400"/>
                        <a:t>Shortcut Key(s)</a:t>
                      </a:r>
                    </a:p>
                  </a:txBody>
                  <a:tcPr/>
                </a:tc>
                <a:tc>
                  <a:txBody>
                    <a:bodyPr/>
                    <a:lstStyle/>
                    <a:p>
                      <a:r>
                        <a:rPr lang="en-US" sz="1400"/>
                        <a:t>Arguments / Options</a:t>
                      </a:r>
                    </a:p>
                  </a:txBody>
                  <a:tcPr/>
                </a:tc>
                <a:tc>
                  <a:txBody>
                    <a:bodyPr/>
                    <a:lstStyle/>
                    <a:p>
                      <a:r>
                        <a:rPr lang="en-US" sz="1400"/>
                        <a:t>Purpose</a:t>
                      </a:r>
                    </a:p>
                  </a:txBody>
                  <a:tcPr/>
                </a:tc>
                <a:extLst>
                  <a:ext uri="{0D108BD9-81ED-4DB2-BD59-A6C34878D82A}">
                    <a16:rowId xmlns:a16="http://schemas.microsoft.com/office/drawing/2014/main" val="2667275830"/>
                  </a:ext>
                </a:extLst>
              </a:tr>
              <a:tr h="370840">
                <a:tc>
                  <a:txBody>
                    <a:bodyPr/>
                    <a:lstStyle/>
                    <a:p>
                      <a:r>
                        <a:rPr lang="en-US" sz="1400" b="1" err="1"/>
                        <a:t>pwd</a:t>
                      </a:r>
                      <a:endParaRPr lang="en-US" sz="1400" b="1"/>
                    </a:p>
                  </a:txBody>
                  <a:tcPr/>
                </a:tc>
                <a:tc>
                  <a:txBody>
                    <a:bodyPr/>
                    <a:lstStyle/>
                    <a:p>
                      <a:pPr algn="ctr"/>
                      <a:endParaRPr lang="en-US" sz="1400" b="1"/>
                    </a:p>
                  </a:txBody>
                  <a:tcPr/>
                </a:tc>
                <a:tc>
                  <a:txBody>
                    <a:bodyPr/>
                    <a:lstStyle/>
                    <a:p>
                      <a:r>
                        <a:rPr lang="en-US" sz="1400"/>
                        <a:t>Display Current Working Directory</a:t>
                      </a:r>
                    </a:p>
                  </a:txBody>
                  <a:tcPr/>
                </a:tc>
                <a:extLst>
                  <a:ext uri="{0D108BD9-81ED-4DB2-BD59-A6C34878D82A}">
                    <a16:rowId xmlns:a16="http://schemas.microsoft.com/office/drawing/2014/main" val="2151318055"/>
                  </a:ext>
                </a:extLst>
              </a:tr>
              <a:tr h="370840">
                <a:tc>
                  <a:txBody>
                    <a:bodyPr/>
                    <a:lstStyle/>
                    <a:p>
                      <a:r>
                        <a:rPr lang="en-US" sz="1400" b="1"/>
                        <a:t>cd</a:t>
                      </a:r>
                    </a:p>
                  </a:txBody>
                  <a:tcPr/>
                </a:tc>
                <a:tc>
                  <a:txBody>
                    <a:bodyPr/>
                    <a:lstStyle/>
                    <a:p>
                      <a:pPr algn="ctr"/>
                      <a:r>
                        <a:rPr lang="en-US" sz="1400" b="1" err="1"/>
                        <a:t>dir</a:t>
                      </a:r>
                      <a:r>
                        <a:rPr lang="en-US" sz="1400" b="1"/>
                        <a:t>-pathname</a:t>
                      </a:r>
                    </a:p>
                  </a:txBody>
                  <a:tcPr/>
                </a:tc>
                <a:tc>
                  <a:txBody>
                    <a:bodyPr/>
                    <a:lstStyle/>
                    <a:p>
                      <a:r>
                        <a:rPr lang="en-US" sz="1400"/>
                        <a:t>Change Directory</a:t>
                      </a:r>
                    </a:p>
                  </a:txBody>
                  <a:tcPr/>
                </a:tc>
                <a:extLst>
                  <a:ext uri="{0D108BD9-81ED-4DB2-BD59-A6C34878D82A}">
                    <a16:rowId xmlns:a16="http://schemas.microsoft.com/office/drawing/2014/main" val="1085396920"/>
                  </a:ext>
                </a:extLst>
              </a:tr>
              <a:tr h="370840">
                <a:tc>
                  <a:txBody>
                    <a:bodyPr/>
                    <a:lstStyle/>
                    <a:p>
                      <a:r>
                        <a:rPr lang="en-US" sz="1400" b="1"/>
                        <a:t>ls</a:t>
                      </a:r>
                    </a:p>
                  </a:txBody>
                  <a:tcPr/>
                </a:tc>
                <a:tc>
                  <a:txBody>
                    <a:bodyPr/>
                    <a:lstStyle/>
                    <a:p>
                      <a:pPr algn="ctr"/>
                      <a:r>
                        <a:rPr lang="en-US" sz="1400" b="1"/>
                        <a:t>-l, -a, -R, -d, </a:t>
                      </a:r>
                      <a:r>
                        <a:rPr lang="en-US" sz="1400" b="1" err="1"/>
                        <a:t>dir</a:t>
                      </a:r>
                      <a:r>
                        <a:rPr lang="en-US" sz="1400" b="1"/>
                        <a:t>-pathname</a:t>
                      </a:r>
                    </a:p>
                  </a:txBody>
                  <a:tcPr/>
                </a:tc>
                <a:tc>
                  <a:txBody>
                    <a:bodyPr/>
                    <a:lstStyle/>
                    <a:p>
                      <a:r>
                        <a:rPr lang="en-US" sz="1400"/>
                        <a:t>List Files of Directory</a:t>
                      </a:r>
                    </a:p>
                  </a:txBody>
                  <a:tcPr/>
                </a:tc>
                <a:extLst>
                  <a:ext uri="{0D108BD9-81ED-4DB2-BD59-A6C34878D82A}">
                    <a16:rowId xmlns:a16="http://schemas.microsoft.com/office/drawing/2014/main" val="192183223"/>
                  </a:ext>
                </a:extLst>
              </a:tr>
              <a:tr h="370840">
                <a:tc>
                  <a:txBody>
                    <a:bodyPr/>
                    <a:lstStyle/>
                    <a:p>
                      <a:r>
                        <a:rPr lang="en-US" sz="1400" b="1" err="1"/>
                        <a:t>cal</a:t>
                      </a:r>
                      <a:endParaRPr lang="en-US" sz="1400" b="1"/>
                    </a:p>
                  </a:txBody>
                  <a:tcPr/>
                </a:tc>
                <a:tc>
                  <a:txBody>
                    <a:bodyPr/>
                    <a:lstStyle/>
                    <a:p>
                      <a:pPr algn="ctr"/>
                      <a:r>
                        <a:rPr lang="en-US" sz="1400" b="1"/>
                        <a:t>month, year</a:t>
                      </a:r>
                    </a:p>
                  </a:txBody>
                  <a:tcPr/>
                </a:tc>
                <a:tc>
                  <a:txBody>
                    <a:bodyPr/>
                    <a:lstStyle/>
                    <a:p>
                      <a:r>
                        <a:rPr lang="en-US" sz="1400"/>
                        <a:t>Display calendar</a:t>
                      </a:r>
                    </a:p>
                  </a:txBody>
                  <a:tcPr/>
                </a:tc>
                <a:extLst>
                  <a:ext uri="{0D108BD9-81ED-4DB2-BD59-A6C34878D82A}">
                    <a16:rowId xmlns:a16="http://schemas.microsoft.com/office/drawing/2014/main" val="842689168"/>
                  </a:ext>
                </a:extLst>
              </a:tr>
              <a:tr h="370840">
                <a:tc>
                  <a:txBody>
                    <a:bodyPr/>
                    <a:lstStyle/>
                    <a:p>
                      <a:r>
                        <a:rPr lang="en-US" sz="1400" b="1"/>
                        <a:t>date</a:t>
                      </a:r>
                    </a:p>
                  </a:txBody>
                  <a:tcPr/>
                </a:tc>
                <a:tc>
                  <a:txBody>
                    <a:bodyPr/>
                    <a:lstStyle/>
                    <a:p>
                      <a:pPr algn="ctr"/>
                      <a:endParaRPr lang="en-US" sz="1400" b="1"/>
                    </a:p>
                  </a:txBody>
                  <a:tcPr/>
                </a:tc>
                <a:tc>
                  <a:txBody>
                    <a:bodyPr/>
                    <a:lstStyle/>
                    <a:p>
                      <a:r>
                        <a:rPr lang="en-US" sz="1400"/>
                        <a:t>Display date and time</a:t>
                      </a:r>
                    </a:p>
                  </a:txBody>
                  <a:tcPr/>
                </a:tc>
                <a:extLst>
                  <a:ext uri="{0D108BD9-81ED-4DB2-BD59-A6C34878D82A}">
                    <a16:rowId xmlns:a16="http://schemas.microsoft.com/office/drawing/2014/main" val="3277667515"/>
                  </a:ext>
                </a:extLst>
              </a:tr>
              <a:tr h="370840">
                <a:tc>
                  <a:txBody>
                    <a:bodyPr/>
                    <a:lstStyle/>
                    <a:p>
                      <a:r>
                        <a:rPr lang="en-US" sz="1400" b="1"/>
                        <a:t>who</a:t>
                      </a:r>
                    </a:p>
                  </a:txBody>
                  <a:tcPr/>
                </a:tc>
                <a:tc>
                  <a:txBody>
                    <a:bodyPr/>
                    <a:lstStyle/>
                    <a:p>
                      <a:pPr algn="ctr"/>
                      <a:endParaRPr lang="en-US" sz="1400" b="1"/>
                    </a:p>
                  </a:txBody>
                  <a:tcPr/>
                </a:tc>
                <a:tc>
                  <a:txBody>
                    <a:bodyPr/>
                    <a:lstStyle/>
                    <a:p>
                      <a:r>
                        <a:rPr lang="en-US" sz="1400"/>
                        <a:t>List users logged into server</a:t>
                      </a:r>
                    </a:p>
                  </a:txBody>
                  <a:tcPr/>
                </a:tc>
                <a:extLst>
                  <a:ext uri="{0D108BD9-81ED-4DB2-BD59-A6C34878D82A}">
                    <a16:rowId xmlns:a16="http://schemas.microsoft.com/office/drawing/2014/main" val="3751302312"/>
                  </a:ext>
                </a:extLst>
              </a:tr>
              <a:tr h="370840">
                <a:tc>
                  <a:txBody>
                    <a:bodyPr/>
                    <a:lstStyle/>
                    <a:p>
                      <a:r>
                        <a:rPr lang="en-US" sz="1400" b="1" err="1"/>
                        <a:t>whoami</a:t>
                      </a:r>
                      <a:endParaRPr lang="en-US" sz="1400" b="1"/>
                    </a:p>
                  </a:txBody>
                  <a:tcPr/>
                </a:tc>
                <a:tc>
                  <a:txBody>
                    <a:bodyPr/>
                    <a:lstStyle/>
                    <a:p>
                      <a:pPr algn="ctr"/>
                      <a:endParaRPr lang="en-US" sz="1400" b="1"/>
                    </a:p>
                  </a:txBody>
                  <a:tcPr/>
                </a:tc>
                <a:tc>
                  <a:txBody>
                    <a:bodyPr/>
                    <a:lstStyle/>
                    <a:p>
                      <a:r>
                        <a:rPr lang="en-US" sz="1400"/>
                        <a:t>Display username of user logged in</a:t>
                      </a:r>
                    </a:p>
                  </a:txBody>
                  <a:tcPr/>
                </a:tc>
                <a:extLst>
                  <a:ext uri="{0D108BD9-81ED-4DB2-BD59-A6C34878D82A}">
                    <a16:rowId xmlns:a16="http://schemas.microsoft.com/office/drawing/2014/main" val="285297088"/>
                  </a:ext>
                </a:extLst>
              </a:tr>
              <a:tr h="370840">
                <a:tc>
                  <a:txBody>
                    <a:bodyPr/>
                    <a:lstStyle/>
                    <a:p>
                      <a:r>
                        <a:rPr lang="en-US" sz="1400" b="1"/>
                        <a:t>clear</a:t>
                      </a:r>
                    </a:p>
                  </a:txBody>
                  <a:tcPr/>
                </a:tc>
                <a:tc>
                  <a:txBody>
                    <a:bodyPr/>
                    <a:lstStyle/>
                    <a:p>
                      <a:pPr algn="ctr"/>
                      <a:endParaRPr lang="en-US" sz="1400" b="1"/>
                    </a:p>
                  </a:txBody>
                  <a:tcPr/>
                </a:tc>
                <a:tc>
                  <a:txBody>
                    <a:bodyPr/>
                    <a:lstStyle/>
                    <a:p>
                      <a:r>
                        <a:rPr lang="en-US" sz="1400"/>
                        <a:t>Clear Screen</a:t>
                      </a:r>
                    </a:p>
                  </a:txBody>
                  <a:tcPr/>
                </a:tc>
                <a:extLst>
                  <a:ext uri="{0D108BD9-81ED-4DB2-BD59-A6C34878D82A}">
                    <a16:rowId xmlns:a16="http://schemas.microsoft.com/office/drawing/2014/main" val="3805276452"/>
                  </a:ext>
                </a:extLst>
              </a:tr>
              <a:tr h="370840">
                <a:tc>
                  <a:txBody>
                    <a:bodyPr/>
                    <a:lstStyle/>
                    <a:p>
                      <a:r>
                        <a:rPr lang="en-US" sz="1400" b="1"/>
                        <a:t>passwd</a:t>
                      </a:r>
                    </a:p>
                  </a:txBody>
                  <a:tcPr/>
                </a:tc>
                <a:tc>
                  <a:txBody>
                    <a:bodyPr/>
                    <a:lstStyle/>
                    <a:p>
                      <a:pPr algn="ctr"/>
                      <a:r>
                        <a:rPr lang="en-US" sz="1400" b="1"/>
                        <a:t>username</a:t>
                      </a:r>
                    </a:p>
                  </a:txBody>
                  <a:tcPr/>
                </a:tc>
                <a:tc>
                  <a:txBody>
                    <a:bodyPr/>
                    <a:lstStyle/>
                    <a:p>
                      <a:r>
                        <a:rPr lang="en-US" sz="1400"/>
                        <a:t>Change user’s password</a:t>
                      </a:r>
                    </a:p>
                  </a:txBody>
                  <a:tcPr/>
                </a:tc>
                <a:extLst>
                  <a:ext uri="{0D108BD9-81ED-4DB2-BD59-A6C34878D82A}">
                    <a16:rowId xmlns:a16="http://schemas.microsoft.com/office/drawing/2014/main" val="3816413143"/>
                  </a:ext>
                </a:extLst>
              </a:tr>
            </a:tbl>
          </a:graphicData>
        </a:graphic>
      </p:graphicFrame>
      <p:pic>
        <p:nvPicPr>
          <p:cNvPr id="5" name="Picture 4" descr="Graphical user interface&#10;&#10;Description automatically generated with medium confidence">
            <a:extLst>
              <a:ext uri="{FF2B5EF4-FFF2-40B4-BE49-F238E27FC236}">
                <a16:creationId xmlns:a16="http://schemas.microsoft.com/office/drawing/2014/main" id="{4BD14884-42F5-9046-AC7A-D3A6E94245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75919" y="550202"/>
            <a:ext cx="1557867" cy="1557867"/>
          </a:xfrm>
          <a:prstGeom prst="rect">
            <a:avLst/>
          </a:prstGeom>
        </p:spPr>
      </p:pic>
    </p:spTree>
    <p:extLst>
      <p:ext uri="{BB962C8B-B14F-4D97-AF65-F5344CB8AC3E}">
        <p14:creationId xmlns:p14="http://schemas.microsoft.com/office/powerpoint/2010/main" val="8066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8397272" cy="4755771"/>
          </a:xfrm>
        </p:spPr>
        <p:txBody>
          <a:bodyPr>
            <a:normAutofit/>
          </a:bodyPr>
          <a:lstStyle/>
          <a:p>
            <a:pPr marL="0" indent="0">
              <a:buNone/>
            </a:pPr>
            <a:r>
              <a:rPr lang="en-CA" sz="2400" b="1"/>
              <a:t>Foundation for Future Courses</a:t>
            </a:r>
          </a:p>
          <a:p>
            <a:pPr marL="0" indent="0">
              <a:buNone/>
            </a:pPr>
            <a:r>
              <a:rPr lang="en-CA" sz="1800"/>
              <a:t>The following table shows the various courses that require Linux skills for the</a:t>
            </a:r>
            <a:br>
              <a:rPr lang="en-CA" sz="1800"/>
            </a:br>
            <a:r>
              <a:rPr lang="en-CA" sz="1800" b="1"/>
              <a:t>Business Information Technology</a:t>
            </a:r>
            <a:r>
              <a:rPr lang="en-CA" sz="1800"/>
              <a:t> program.</a:t>
            </a:r>
          </a:p>
          <a:p>
            <a:pPr marL="0" indent="0">
              <a:buNone/>
            </a:pPr>
            <a:endParaRPr lang="en-US"/>
          </a:p>
        </p:txBody>
      </p:sp>
      <p:graphicFrame>
        <p:nvGraphicFramePr>
          <p:cNvPr id="4" name="Table 3">
            <a:extLst>
              <a:ext uri="{FF2B5EF4-FFF2-40B4-BE49-F238E27FC236}">
                <a16:creationId xmlns:a16="http://schemas.microsoft.com/office/drawing/2014/main" id="{3D181DCE-7158-754D-8B84-2B46D8EE1D2C}"/>
              </a:ext>
            </a:extLst>
          </p:cNvPr>
          <p:cNvGraphicFramePr>
            <a:graphicFrameLocks noGrp="1"/>
          </p:cNvGraphicFramePr>
          <p:nvPr>
            <p:extLst>
              <p:ext uri="{D42A27DB-BD31-4B8C-83A1-F6EECF244321}">
                <p14:modId xmlns:p14="http://schemas.microsoft.com/office/powerpoint/2010/main" val="1045709568"/>
              </p:ext>
            </p:extLst>
          </p:nvPr>
        </p:nvGraphicFramePr>
        <p:xfrm>
          <a:off x="1451577" y="3531424"/>
          <a:ext cx="7443848" cy="1833880"/>
        </p:xfrm>
        <a:graphic>
          <a:graphicData uri="http://schemas.openxmlformats.org/drawingml/2006/table">
            <a:tbl>
              <a:tblPr firstRow="1" bandRow="1">
                <a:tableStyleId>{93296810-A885-4BE3-A3E7-6D5BEEA58F35}</a:tableStyleId>
              </a:tblPr>
              <a:tblGrid>
                <a:gridCol w="7443848">
                  <a:extLst>
                    <a:ext uri="{9D8B030D-6E8A-4147-A177-3AD203B41FA5}">
                      <a16:colId xmlns:a16="http://schemas.microsoft.com/office/drawing/2014/main" val="4249162776"/>
                    </a:ext>
                  </a:extLst>
                </a:gridCol>
              </a:tblGrid>
              <a:tr h="370840">
                <a:tc>
                  <a:txBody>
                    <a:bodyPr/>
                    <a:lstStyle/>
                    <a:p>
                      <a:r>
                        <a:rPr lang="en-US"/>
                        <a:t>Business Information Technology</a:t>
                      </a:r>
                    </a:p>
                  </a:txBody>
                  <a:tcPr/>
                </a:tc>
                <a:extLst>
                  <a:ext uri="{0D108BD9-81ED-4DB2-BD59-A6C34878D82A}">
                    <a16:rowId xmlns:a16="http://schemas.microsoft.com/office/drawing/2014/main" val="1913842013"/>
                  </a:ext>
                </a:extLst>
              </a:tr>
              <a:tr h="370840">
                <a:tc>
                  <a:txBody>
                    <a:bodyPr/>
                    <a:lstStyle/>
                    <a:p>
                      <a:pPr marL="0" indent="0">
                        <a:buFont typeface="Arial" panose="020B0604020202020204" pitchFamily="34" charset="0"/>
                        <a:buNone/>
                      </a:pPr>
                      <a:r>
                        <a:rPr lang="en-US" b="1"/>
                        <a:t>OSL740</a:t>
                      </a:r>
                      <a:r>
                        <a:rPr lang="en-US"/>
                        <a:t> (Administration of Open Source Systems)</a:t>
                      </a:r>
                    </a:p>
                    <a:p>
                      <a:pPr marL="0" indent="0">
                        <a:buFont typeface="Arial" panose="020B0604020202020204" pitchFamily="34" charset="0"/>
                        <a:buNone/>
                      </a:pPr>
                      <a:r>
                        <a:rPr lang="en-US" b="1"/>
                        <a:t>OSL840</a:t>
                      </a:r>
                      <a:r>
                        <a:rPr lang="en-US"/>
                        <a:t> (Advanced Administration of Open Source Systems)</a:t>
                      </a:r>
                    </a:p>
                    <a:p>
                      <a:pPr marL="0" indent="0">
                        <a:buFont typeface="Arial" panose="020B0604020202020204" pitchFamily="34" charset="0"/>
                        <a:buNone/>
                      </a:pPr>
                      <a:r>
                        <a:rPr lang="en-US" b="1"/>
                        <a:t>ADM950</a:t>
                      </a:r>
                      <a:r>
                        <a:rPr lang="en-US"/>
                        <a:t> (Enterprise Project)</a:t>
                      </a:r>
                    </a:p>
                    <a:p>
                      <a:pPr marL="0" indent="0">
                        <a:buFont typeface="Arial" panose="020B0604020202020204" pitchFamily="34" charset="0"/>
                        <a:buNone/>
                      </a:pPr>
                      <a:r>
                        <a:rPr lang="en-US" b="1">
                          <a:solidFill>
                            <a:schemeClr val="tx1"/>
                          </a:solidFill>
                        </a:rPr>
                        <a:t>SEC935</a:t>
                      </a:r>
                      <a:r>
                        <a:rPr lang="en-US">
                          <a:solidFill>
                            <a:schemeClr val="tx1"/>
                          </a:solidFill>
                        </a:rPr>
                        <a:t> </a:t>
                      </a:r>
                      <a:r>
                        <a:rPr lang="en-US" b="0">
                          <a:solidFill>
                            <a:schemeClr val="tx1"/>
                          </a:solidFill>
                        </a:rPr>
                        <a:t>(Security Operations and Administration)</a:t>
                      </a:r>
                      <a:endParaRPr lang="en-US"/>
                    </a:p>
                    <a:p>
                      <a:pPr marL="0" indent="0">
                        <a:buFont typeface="Arial" panose="020B0604020202020204" pitchFamily="34" charset="0"/>
                        <a:buNone/>
                      </a:pPr>
                      <a:r>
                        <a:rPr lang="en-US" b="1"/>
                        <a:t>SOA915</a:t>
                      </a:r>
                      <a:r>
                        <a:rPr lang="en-US"/>
                        <a:t> (Service Oriented Architecture)</a:t>
                      </a:r>
                    </a:p>
                  </a:txBody>
                  <a:tcPr/>
                </a:tc>
                <a:extLst>
                  <a:ext uri="{0D108BD9-81ED-4DB2-BD59-A6C34878D82A}">
                    <a16:rowId xmlns:a16="http://schemas.microsoft.com/office/drawing/2014/main" val="3936226013"/>
                  </a:ext>
                </a:extLst>
              </a:tr>
            </a:tbl>
          </a:graphicData>
        </a:graphic>
      </p:graphicFrame>
      <p:pic>
        <p:nvPicPr>
          <p:cNvPr id="5" name="Picture 4" descr="A picture containing light, outdoor, step&#10;&#10;Description automatically generated">
            <a:extLst>
              <a:ext uri="{FF2B5EF4-FFF2-40B4-BE49-F238E27FC236}">
                <a16:creationId xmlns:a16="http://schemas.microsoft.com/office/drawing/2014/main" id="{235FECD2-8650-BD45-AB16-EF9F26DA7B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61419" y="372706"/>
            <a:ext cx="1986869" cy="1912860"/>
          </a:xfrm>
          <a:prstGeom prst="rect">
            <a:avLst/>
          </a:prstGeom>
        </p:spPr>
      </p:pic>
    </p:spTree>
    <p:extLst>
      <p:ext uri="{BB962C8B-B14F-4D97-AF65-F5344CB8AC3E}">
        <p14:creationId xmlns:p14="http://schemas.microsoft.com/office/powerpoint/2010/main" val="34897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Using your matrix account</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4755771"/>
          </a:xfrm>
        </p:spPr>
        <p:txBody>
          <a:bodyPr>
            <a:normAutofit/>
          </a:bodyPr>
          <a:lstStyle/>
          <a:p>
            <a:pPr marL="0" indent="0">
              <a:buNone/>
            </a:pPr>
            <a:r>
              <a:rPr lang="en-CA" b="1"/>
              <a:t>Command Line Editing</a:t>
            </a:r>
            <a:endParaRPr lang="en-CA"/>
          </a:p>
          <a:p>
            <a:pPr marL="0" indent="0">
              <a:buNone/>
            </a:pPr>
            <a:r>
              <a:rPr lang="en-CA" sz="1600"/>
              <a:t>Learning </a:t>
            </a:r>
            <a:r>
              <a:rPr lang="en-CA" sz="1600" b="1"/>
              <a:t>shortcut keys</a:t>
            </a:r>
            <a:r>
              <a:rPr lang="en-CA" sz="1600"/>
              <a:t> in any OS terminal will allow you to be more productive as a sysadmin. </a:t>
            </a:r>
            <a:br>
              <a:rPr lang="en-CA" sz="1600"/>
            </a:br>
            <a:r>
              <a:rPr lang="en-CA" sz="1600"/>
              <a:t>We will only focus on a few command line editing keyboard shortcut keys.</a:t>
            </a:r>
          </a:p>
          <a:p>
            <a:pPr marL="0" indent="0">
              <a:buNone/>
            </a:pPr>
            <a:endParaRPr lang="en-US" sz="2400"/>
          </a:p>
        </p:txBody>
      </p:sp>
      <p:graphicFrame>
        <p:nvGraphicFramePr>
          <p:cNvPr id="4" name="Table 3">
            <a:extLst>
              <a:ext uri="{FF2B5EF4-FFF2-40B4-BE49-F238E27FC236}">
                <a16:creationId xmlns:a16="http://schemas.microsoft.com/office/drawing/2014/main" id="{4C3F9EF7-9C4B-C848-9F45-DAB00AA1D27F}"/>
              </a:ext>
            </a:extLst>
          </p:cNvPr>
          <p:cNvGraphicFramePr>
            <a:graphicFrameLocks noGrp="1"/>
          </p:cNvGraphicFramePr>
          <p:nvPr>
            <p:extLst>
              <p:ext uri="{D42A27DB-BD31-4B8C-83A1-F6EECF244321}">
                <p14:modId xmlns:p14="http://schemas.microsoft.com/office/powerpoint/2010/main" val="657157694"/>
              </p:ext>
            </p:extLst>
          </p:nvPr>
        </p:nvGraphicFramePr>
        <p:xfrm>
          <a:off x="1553177" y="2984947"/>
          <a:ext cx="7866594" cy="3632200"/>
        </p:xfrm>
        <a:graphic>
          <a:graphicData uri="http://schemas.openxmlformats.org/drawingml/2006/table">
            <a:tbl>
              <a:tblPr firstRow="1" bandRow="1">
                <a:tableStyleId>{93296810-A885-4BE3-A3E7-6D5BEEA58F35}</a:tableStyleId>
              </a:tblPr>
              <a:tblGrid>
                <a:gridCol w="3357737">
                  <a:extLst>
                    <a:ext uri="{9D8B030D-6E8A-4147-A177-3AD203B41FA5}">
                      <a16:colId xmlns:a16="http://schemas.microsoft.com/office/drawing/2014/main" val="3443265700"/>
                    </a:ext>
                  </a:extLst>
                </a:gridCol>
                <a:gridCol w="4508857">
                  <a:extLst>
                    <a:ext uri="{9D8B030D-6E8A-4147-A177-3AD203B41FA5}">
                      <a16:colId xmlns:a16="http://schemas.microsoft.com/office/drawing/2014/main" val="87600306"/>
                    </a:ext>
                  </a:extLst>
                </a:gridCol>
              </a:tblGrid>
              <a:tr h="370840">
                <a:tc>
                  <a:txBody>
                    <a:bodyPr/>
                    <a:lstStyle/>
                    <a:p>
                      <a:r>
                        <a:rPr lang="en-US" sz="1400"/>
                        <a:t>Shortcut Key(s)</a:t>
                      </a:r>
                    </a:p>
                  </a:txBody>
                  <a:tcPr/>
                </a:tc>
                <a:tc>
                  <a:txBody>
                    <a:bodyPr/>
                    <a:lstStyle/>
                    <a:p>
                      <a:r>
                        <a:rPr lang="en-US" sz="1400"/>
                        <a:t>Purpose</a:t>
                      </a:r>
                    </a:p>
                  </a:txBody>
                  <a:tcPr/>
                </a:tc>
                <a:extLst>
                  <a:ext uri="{0D108BD9-81ED-4DB2-BD59-A6C34878D82A}">
                    <a16:rowId xmlns:a16="http://schemas.microsoft.com/office/drawing/2014/main" val="2667275830"/>
                  </a:ext>
                </a:extLst>
              </a:tr>
              <a:tr h="370840">
                <a:tc>
                  <a:txBody>
                    <a:bodyPr/>
                    <a:lstStyle/>
                    <a:p>
                      <a:r>
                        <a:rPr lang="en-US" sz="1400" b="1">
                          <a:latin typeface="Courier New" panose="02070309020205020404" pitchFamily="49" charset="0"/>
                          <a:cs typeface="Courier New" panose="02070309020205020404" pitchFamily="49" charset="0"/>
                        </a:rPr>
                        <a:t>&lt;ctrl&gt;&lt;l&gt;</a:t>
                      </a:r>
                    </a:p>
                  </a:txBody>
                  <a:tcPr/>
                </a:tc>
                <a:tc>
                  <a:txBody>
                    <a:bodyPr/>
                    <a:lstStyle/>
                    <a:p>
                      <a:r>
                        <a:rPr lang="en-US" sz="1400"/>
                        <a:t>Clear Screen</a:t>
                      </a:r>
                    </a:p>
                  </a:txBody>
                  <a:tcPr/>
                </a:tc>
                <a:extLst>
                  <a:ext uri="{0D108BD9-81ED-4DB2-BD59-A6C34878D82A}">
                    <a16:rowId xmlns:a16="http://schemas.microsoft.com/office/drawing/2014/main" val="2151318055"/>
                  </a:ext>
                </a:extLst>
              </a:tr>
              <a:tr h="370840">
                <a:tc>
                  <a:txBody>
                    <a:bodyPr/>
                    <a:lstStyle/>
                    <a:p>
                      <a:r>
                        <a:rPr lang="en-US" sz="1400" b="1">
                          <a:latin typeface="Courier New" panose="02070309020205020404" pitchFamily="49" charset="0"/>
                          <a:cs typeface="Courier New" panose="02070309020205020404" pitchFamily="49" charset="0"/>
                        </a:rPr>
                        <a:t>&lt;ctrl&gt;&lt;u&gt;</a:t>
                      </a:r>
                    </a:p>
                  </a:txBody>
                  <a:tcPr/>
                </a:tc>
                <a:tc>
                  <a:txBody>
                    <a:bodyPr/>
                    <a:lstStyle/>
                    <a:p>
                      <a:r>
                        <a:rPr lang="en-US" sz="1400"/>
                        <a:t>Clear Command Line</a:t>
                      </a:r>
                    </a:p>
                  </a:txBody>
                  <a:tcPr/>
                </a:tc>
                <a:extLst>
                  <a:ext uri="{0D108BD9-81ED-4DB2-BD59-A6C34878D82A}">
                    <a16:rowId xmlns:a16="http://schemas.microsoft.com/office/drawing/2014/main" val="1085396920"/>
                  </a:ext>
                </a:extLst>
              </a:tr>
              <a:tr h="370840">
                <a:tc>
                  <a:txBody>
                    <a:bodyPr/>
                    <a:lstStyle/>
                    <a:p>
                      <a:r>
                        <a:rPr lang="en-US" sz="1400" b="1">
                          <a:latin typeface="Courier New" panose="02070309020205020404" pitchFamily="49" charset="0"/>
                          <a:cs typeface="Courier New" panose="02070309020205020404" pitchFamily="49" charset="0"/>
                        </a:rPr>
                        <a:t>&lt;Up Arrow&gt; </a:t>
                      </a:r>
                      <a:r>
                        <a:rPr lang="en-US" sz="1400"/>
                        <a:t>, </a:t>
                      </a:r>
                      <a:r>
                        <a:rPr lang="en-US" sz="1400" b="1">
                          <a:latin typeface="Courier New" panose="02070309020205020404" pitchFamily="49" charset="0"/>
                          <a:cs typeface="Courier New" panose="02070309020205020404" pitchFamily="49" charset="0"/>
                        </a:rPr>
                        <a:t>&lt;Down Arrow&gt;</a:t>
                      </a:r>
                    </a:p>
                  </a:txBody>
                  <a:tcPr/>
                </a:tc>
                <a:tc>
                  <a:txBody>
                    <a:bodyPr/>
                    <a:lstStyle/>
                    <a:p>
                      <a:r>
                        <a:rPr lang="en-US" sz="1400"/>
                        <a:t>Scroll Up / Down Command History</a:t>
                      </a:r>
                    </a:p>
                  </a:txBody>
                  <a:tcPr/>
                </a:tc>
                <a:extLst>
                  <a:ext uri="{0D108BD9-81ED-4DB2-BD59-A6C34878D82A}">
                    <a16:rowId xmlns:a16="http://schemas.microsoft.com/office/drawing/2014/main" val="192183223"/>
                  </a:ext>
                </a:extLst>
              </a:tr>
              <a:tr h="370840">
                <a:tc>
                  <a:txBody>
                    <a:bodyPr/>
                    <a:lstStyle/>
                    <a:p>
                      <a:r>
                        <a:rPr lang="en-US" sz="1400" b="1">
                          <a:latin typeface="Courier New" panose="02070309020205020404" pitchFamily="49" charset="0"/>
                          <a:cs typeface="Courier New" panose="02070309020205020404" pitchFamily="49" charset="0"/>
                        </a:rPr>
                        <a:t>&lt;backspace&gt; </a:t>
                      </a:r>
                      <a:r>
                        <a:rPr lang="en-US" sz="1400"/>
                        <a:t>, </a:t>
                      </a:r>
                      <a:r>
                        <a:rPr lang="en-US" sz="1400" b="1">
                          <a:latin typeface="Courier New" panose="02070309020205020404" pitchFamily="49" charset="0"/>
                          <a:cs typeface="Courier New" panose="02070309020205020404" pitchFamily="49" charset="0"/>
                        </a:rPr>
                        <a:t>&lt;ctrl&gt;&lt;backspace&gt; </a:t>
                      </a:r>
                      <a:r>
                        <a:rPr lang="en-US" sz="1400"/>
                        <a:t>, </a:t>
                      </a:r>
                      <a:r>
                        <a:rPr lang="en-US" sz="1400" b="1">
                          <a:latin typeface="Courier New" panose="02070309020205020404" pitchFamily="49" charset="0"/>
                          <a:cs typeface="Courier New" panose="02070309020205020404" pitchFamily="49" charset="0"/>
                        </a:rPr>
                        <a:t>&lt;ctrl&gt;&lt;h&gt;</a:t>
                      </a:r>
                    </a:p>
                  </a:txBody>
                  <a:tcPr/>
                </a:tc>
                <a:tc>
                  <a:txBody>
                    <a:bodyPr/>
                    <a:lstStyle/>
                    <a:p>
                      <a:r>
                        <a:rPr lang="en-US" sz="1400"/>
                        <a:t>Delete character before the cursor</a:t>
                      </a:r>
                    </a:p>
                  </a:txBody>
                  <a:tcPr/>
                </a:tc>
                <a:extLst>
                  <a:ext uri="{0D108BD9-81ED-4DB2-BD59-A6C34878D82A}">
                    <a16:rowId xmlns:a16="http://schemas.microsoft.com/office/drawing/2014/main" val="842689168"/>
                  </a:ext>
                </a:extLst>
              </a:tr>
              <a:tr h="370840">
                <a:tc>
                  <a:txBody>
                    <a:bodyPr/>
                    <a:lstStyle/>
                    <a:p>
                      <a:r>
                        <a:rPr lang="en-US" sz="1400" b="1">
                          <a:latin typeface="Courier New" panose="02070309020205020404" pitchFamily="49" charset="0"/>
                          <a:cs typeface="Courier New" panose="02070309020205020404" pitchFamily="49" charset="0"/>
                        </a:rPr>
                        <a:t>&lt;ctrl&gt;&lt;w&gt;</a:t>
                      </a:r>
                    </a:p>
                  </a:txBody>
                  <a:tcPr/>
                </a:tc>
                <a:tc>
                  <a:txBody>
                    <a:bodyPr/>
                    <a:lstStyle/>
                    <a:p>
                      <a:r>
                        <a:rPr lang="en-US" sz="1400"/>
                        <a:t>Delete word before the cursor </a:t>
                      </a:r>
                    </a:p>
                  </a:txBody>
                  <a:tcPr/>
                </a:tc>
                <a:extLst>
                  <a:ext uri="{0D108BD9-81ED-4DB2-BD59-A6C34878D82A}">
                    <a16:rowId xmlns:a16="http://schemas.microsoft.com/office/drawing/2014/main" val="3277667515"/>
                  </a:ext>
                </a:extLst>
              </a:tr>
              <a:tr h="370840">
                <a:tc>
                  <a:txBody>
                    <a:bodyPr/>
                    <a:lstStyle/>
                    <a:p>
                      <a:r>
                        <a:rPr lang="en-US" sz="1400" b="1">
                          <a:latin typeface="Courier New" panose="02070309020205020404" pitchFamily="49" charset="0"/>
                          <a:cs typeface="Courier New" panose="02070309020205020404" pitchFamily="49" charset="0"/>
                        </a:rPr>
                        <a:t>&lt;ctrl&gt;&lt;a&gt;</a:t>
                      </a:r>
                    </a:p>
                  </a:txBody>
                  <a:tcPr/>
                </a:tc>
                <a:tc>
                  <a:txBody>
                    <a:bodyPr/>
                    <a:lstStyle/>
                    <a:p>
                      <a:r>
                        <a:rPr lang="en-US" sz="1400"/>
                        <a:t>Move cursor to beginning of command line</a:t>
                      </a:r>
                    </a:p>
                  </a:txBody>
                  <a:tcPr/>
                </a:tc>
                <a:extLst>
                  <a:ext uri="{0D108BD9-81ED-4DB2-BD59-A6C34878D82A}">
                    <a16:rowId xmlns:a16="http://schemas.microsoft.com/office/drawing/2014/main" val="3751302312"/>
                  </a:ext>
                </a:extLst>
              </a:tr>
              <a:tr h="370840">
                <a:tc>
                  <a:txBody>
                    <a:bodyPr/>
                    <a:lstStyle/>
                    <a:p>
                      <a:r>
                        <a:rPr lang="en-US" sz="1400" b="1">
                          <a:latin typeface="Courier New" panose="02070309020205020404" pitchFamily="49" charset="0"/>
                          <a:cs typeface="Courier New" panose="02070309020205020404" pitchFamily="49" charset="0"/>
                        </a:rPr>
                        <a:t>&lt;ctrl&gt;&lt;e&gt;</a:t>
                      </a:r>
                    </a:p>
                  </a:txBody>
                  <a:tcPr/>
                </a:tc>
                <a:tc>
                  <a:txBody>
                    <a:bodyPr/>
                    <a:lstStyle/>
                    <a:p>
                      <a:r>
                        <a:rPr lang="en-US" sz="1400"/>
                        <a:t>Move cursor to end of command line</a:t>
                      </a:r>
                    </a:p>
                  </a:txBody>
                  <a:tcPr/>
                </a:tc>
                <a:extLst>
                  <a:ext uri="{0D108BD9-81ED-4DB2-BD59-A6C34878D82A}">
                    <a16:rowId xmlns:a16="http://schemas.microsoft.com/office/drawing/2014/main" val="285297088"/>
                  </a:ext>
                </a:extLst>
              </a:tr>
              <a:tr h="370840">
                <a:tc>
                  <a:txBody>
                    <a:bodyPr/>
                    <a:lstStyle/>
                    <a:p>
                      <a:r>
                        <a:rPr lang="en-US" sz="1400" b="1">
                          <a:latin typeface="Courier New" panose="02070309020205020404" pitchFamily="49" charset="0"/>
                          <a:cs typeface="Courier New" panose="02070309020205020404" pitchFamily="49" charset="0"/>
                        </a:rPr>
                        <a:t>&lt;alt&gt;f/&lt;alt&gt;b</a:t>
                      </a:r>
                      <a:br>
                        <a:rPr lang="en-US" sz="1400" b="1">
                          <a:latin typeface="Courier New" panose="02070309020205020404" pitchFamily="49" charset="0"/>
                          <a:cs typeface="Courier New" panose="02070309020205020404" pitchFamily="49" charset="0"/>
                        </a:rPr>
                      </a:br>
                      <a:r>
                        <a:rPr lang="en-US" sz="1400" b="1"/>
                        <a:t>(Mac: </a:t>
                      </a:r>
                      <a:r>
                        <a:rPr lang="en-CA" sz="1400" b="1" i="0" kern="1200">
                          <a:solidFill>
                            <a:schemeClr val="dk1"/>
                          </a:solidFill>
                          <a:effectLst/>
                          <a:latin typeface="+mn-lt"/>
                          <a:ea typeface="+mn-ea"/>
                          <a:cs typeface="+mn-cs"/>
                        </a:rPr>
                        <a:t>OPTION+Right/Left-Arrow)</a:t>
                      </a:r>
                      <a:endParaRPr lang="en-US" sz="1400" b="1"/>
                    </a:p>
                  </a:txBody>
                  <a:tcPr/>
                </a:tc>
                <a:tc>
                  <a:txBody>
                    <a:bodyPr/>
                    <a:lstStyle/>
                    <a:p>
                      <a:r>
                        <a:rPr lang="en-US" sz="1400"/>
                        <a:t>Move Forward/Backward one word</a:t>
                      </a:r>
                    </a:p>
                  </a:txBody>
                  <a:tcPr/>
                </a:tc>
                <a:extLst>
                  <a:ext uri="{0D108BD9-81ED-4DB2-BD59-A6C34878D82A}">
                    <a16:rowId xmlns:a16="http://schemas.microsoft.com/office/drawing/2014/main" val="2525640677"/>
                  </a:ext>
                </a:extLst>
              </a:tr>
            </a:tbl>
          </a:graphicData>
        </a:graphic>
      </p:graphicFrame>
      <p:pic>
        <p:nvPicPr>
          <p:cNvPr id="6" name="Picture 5" descr="Shape&#10;&#10;Description automatically generated with low confidence">
            <a:extLst>
              <a:ext uri="{FF2B5EF4-FFF2-40B4-BE49-F238E27FC236}">
                <a16:creationId xmlns:a16="http://schemas.microsoft.com/office/drawing/2014/main" id="{BC9F0380-0820-8F40-867C-94A8291DFE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04526" y="797938"/>
            <a:ext cx="1117600" cy="1117600"/>
          </a:xfrm>
          <a:prstGeom prst="rect">
            <a:avLst/>
          </a:prstGeom>
        </p:spPr>
      </p:pic>
      <p:sp>
        <p:nvSpPr>
          <p:cNvPr id="5" name="TextBox 4">
            <a:extLst>
              <a:ext uri="{FF2B5EF4-FFF2-40B4-BE49-F238E27FC236}">
                <a16:creationId xmlns:a16="http://schemas.microsoft.com/office/drawing/2014/main" id="{D274621F-08A0-D642-9CE8-4D825C9590E1}"/>
              </a:ext>
            </a:extLst>
          </p:cNvPr>
          <p:cNvSpPr txBox="1"/>
          <p:nvPr/>
        </p:nvSpPr>
        <p:spPr>
          <a:xfrm>
            <a:off x="9840686" y="2984947"/>
            <a:ext cx="2162628" cy="1754326"/>
          </a:xfrm>
          <a:prstGeom prst="rect">
            <a:avLst/>
          </a:prstGeom>
          <a:noFill/>
          <a:ln>
            <a:solidFill>
              <a:schemeClr val="tx1"/>
            </a:solidFill>
          </a:ln>
        </p:spPr>
        <p:txBody>
          <a:bodyPr wrap="square" rtlCol="0">
            <a:spAutoFit/>
          </a:bodyPr>
          <a:lstStyle/>
          <a:p>
            <a:r>
              <a:rPr lang="en-US" sz="1200" b="1"/>
              <a:t>NOTE:</a:t>
            </a:r>
            <a:br>
              <a:rPr lang="en-US" sz="1200"/>
            </a:br>
            <a:br>
              <a:rPr lang="en-US" sz="1200"/>
            </a:br>
            <a:r>
              <a:rPr lang="en-US" sz="1200"/>
              <a:t>If you are using a </a:t>
            </a:r>
            <a:r>
              <a:rPr lang="en-US" sz="1200" b="1"/>
              <a:t>Graphical SSH application</a:t>
            </a:r>
            <a:r>
              <a:rPr lang="en-US" sz="1200"/>
              <a:t>, you would need to configure the application (META settings) to NOT bring up menus by mistake when you issue some of these shortcuts.</a:t>
            </a:r>
          </a:p>
        </p:txBody>
      </p:sp>
    </p:spTree>
    <p:extLst>
      <p:ext uri="{BB962C8B-B14F-4D97-AF65-F5344CB8AC3E}">
        <p14:creationId xmlns:p14="http://schemas.microsoft.com/office/powerpoint/2010/main" val="66805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Managing Directories</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6761089" cy="4755771"/>
          </a:xfrm>
        </p:spPr>
        <p:txBody>
          <a:bodyPr>
            <a:normAutofit/>
          </a:bodyPr>
          <a:lstStyle/>
          <a:p>
            <a:pPr marL="0" indent="0">
              <a:buNone/>
            </a:pPr>
            <a:r>
              <a:rPr lang="en-CA" sz="2400" b="1"/>
              <a:t>Instructor Demonstration</a:t>
            </a:r>
          </a:p>
          <a:p>
            <a:pPr marL="0" indent="0">
              <a:buNone/>
            </a:pPr>
            <a:r>
              <a:rPr lang="en-CA" sz="1600"/>
              <a:t>Your instructor will demonstrate how to </a:t>
            </a:r>
            <a:r>
              <a:rPr lang="en-CA" sz="1600" b="1"/>
              <a:t>issue general Linux commands </a:t>
            </a:r>
            <a:r>
              <a:rPr lang="en-CA" sz="1600"/>
              <a:t>and perform </a:t>
            </a:r>
            <a:r>
              <a:rPr lang="en-CA" sz="1600" b="1"/>
              <a:t>command line editing</a:t>
            </a:r>
            <a:r>
              <a:rPr lang="en-CA" sz="1600"/>
              <a:t>.</a:t>
            </a:r>
          </a:p>
        </p:txBody>
      </p:sp>
      <p:pic>
        <p:nvPicPr>
          <p:cNvPr id="6" name="Picture 5" descr="A picture containing drawing&#10;&#10;Description automatically generated">
            <a:extLst>
              <a:ext uri="{FF2B5EF4-FFF2-40B4-BE49-F238E27FC236}">
                <a16:creationId xmlns:a16="http://schemas.microsoft.com/office/drawing/2014/main" id="{18858BEA-E38A-AE4D-90AF-D318C05BF68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08851" y="697566"/>
            <a:ext cx="1263139" cy="1263139"/>
          </a:xfrm>
          <a:prstGeom prst="rect">
            <a:avLst/>
          </a:prstGeom>
        </p:spPr>
      </p:pic>
    </p:spTree>
    <p:extLst>
      <p:ext uri="{BB962C8B-B14F-4D97-AF65-F5344CB8AC3E}">
        <p14:creationId xmlns:p14="http://schemas.microsoft.com/office/powerpoint/2010/main" val="7817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Getting practice issuing </a:t>
            </a:r>
            <a:r>
              <a:rPr lang="en-US" err="1"/>
              <a:t>linux</a:t>
            </a:r>
            <a:r>
              <a:rPr lang="en-US"/>
              <a:t> commands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9" y="1706813"/>
            <a:ext cx="7632460" cy="4755771"/>
          </a:xfrm>
        </p:spPr>
        <p:txBody>
          <a:bodyPr>
            <a:normAutofit fontScale="92500"/>
          </a:bodyPr>
          <a:lstStyle/>
          <a:p>
            <a:pPr marL="0" indent="0">
              <a:buNone/>
            </a:pPr>
            <a:r>
              <a:rPr lang="en-US" b="1" dirty="0"/>
              <a:t>Tutorials / Linux Practice Questions</a:t>
            </a:r>
            <a:br>
              <a:rPr lang="en-US" b="1" dirty="0"/>
            </a:br>
            <a:br>
              <a:rPr lang="en-US" b="1" dirty="0"/>
            </a:br>
            <a:r>
              <a:rPr lang="en-US" sz="1800" dirty="0"/>
              <a:t>There are </a:t>
            </a:r>
            <a:r>
              <a:rPr lang="en-US" sz="1800" b="1" dirty="0"/>
              <a:t>tutorials</a:t>
            </a:r>
            <a:r>
              <a:rPr lang="en-US" sz="1800" dirty="0"/>
              <a:t> that are available for students to get “hands-on” practice issuing Linux commands.  These tutorials contribute to 30% of your final grade if completed</a:t>
            </a:r>
            <a:r>
              <a:rPr lang="en-US" sz="1800" b="1" dirty="0"/>
              <a:t> by the due date</a:t>
            </a:r>
            <a:r>
              <a:rPr lang="en-US" sz="1800" dirty="0"/>
              <a:t>.</a:t>
            </a:r>
            <a:br>
              <a:rPr lang="en-US" sz="1800" dirty="0"/>
            </a:br>
            <a:endParaRPr lang="en-US" sz="1800"/>
          </a:p>
          <a:p>
            <a:pPr marL="0" indent="0">
              <a:buNone/>
            </a:pPr>
            <a:r>
              <a:rPr lang="en-US" sz="1800" dirty="0"/>
              <a:t>It is </a:t>
            </a:r>
            <a:r>
              <a:rPr lang="en-US" sz="1800" b="1" dirty="0"/>
              <a:t>highly recommended </a:t>
            </a:r>
            <a:r>
              <a:rPr lang="en-US" sz="1800" dirty="0"/>
              <a:t>that you perform them and answer the Linux Practice Questions at the end of the tutorials. Weekly tutorials are highlighted in </a:t>
            </a:r>
            <a:r>
              <a:rPr lang="en-US" sz="1800" b="1" dirty="0"/>
              <a:t>yellow</a:t>
            </a:r>
            <a:r>
              <a:rPr lang="en-US" sz="1800" dirty="0"/>
              <a:t> (like weekly slides).</a:t>
            </a:r>
          </a:p>
          <a:p>
            <a:pPr marL="0" indent="0">
              <a:buNone/>
            </a:pPr>
            <a:endParaRPr lang="en-US" sz="1800"/>
          </a:p>
          <a:p>
            <a:pPr marL="0" indent="0">
              <a:buNone/>
            </a:pPr>
            <a:r>
              <a:rPr lang="en-US" sz="1800" dirty="0"/>
              <a:t>The best way to pass this course is to complete the </a:t>
            </a:r>
            <a:r>
              <a:rPr lang="en-US" sz="1800" b="1" dirty="0"/>
              <a:t>tutorials</a:t>
            </a:r>
            <a:r>
              <a:rPr lang="en-US" sz="1800" dirty="0"/>
              <a:t> and submit them </a:t>
            </a:r>
            <a:r>
              <a:rPr lang="en-US" sz="1800" b="1" dirty="0"/>
              <a:t>on time</a:t>
            </a:r>
            <a:r>
              <a:rPr lang="en-US" sz="1800" dirty="0"/>
              <a:t>.  All of the assessments will derive from the </a:t>
            </a:r>
            <a:r>
              <a:rPr lang="en-US" sz="1800" b="1" dirty="0"/>
              <a:t>tutorials</a:t>
            </a:r>
            <a:r>
              <a:rPr lang="en-US" sz="1800" dirty="0"/>
              <a:t> and </a:t>
            </a:r>
            <a:r>
              <a:rPr lang="en-US" sz="1800" b="1" dirty="0"/>
              <a:t>lecture</a:t>
            </a:r>
            <a:r>
              <a:rPr lang="en-US" sz="1800" dirty="0"/>
              <a:t> content.</a:t>
            </a:r>
            <a:br>
              <a:rPr lang="en-US" sz="1800" dirty="0"/>
            </a:br>
            <a:endParaRPr lang="en-US" sz="1800"/>
          </a:p>
          <a:p>
            <a:pPr marL="0" indent="0">
              <a:buNone/>
            </a:pPr>
            <a:endParaRPr lang="en-US" sz="1800"/>
          </a:p>
        </p:txBody>
      </p:sp>
      <p:pic>
        <p:nvPicPr>
          <p:cNvPr id="5" name="Picture 4" descr="Text&#10;&#10;Description automatically generated">
            <a:extLst>
              <a:ext uri="{FF2B5EF4-FFF2-40B4-BE49-F238E27FC236}">
                <a16:creationId xmlns:a16="http://schemas.microsoft.com/office/drawing/2014/main" id="{464802E2-F7DB-4248-A6E5-FCE420EB538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35654" y="1853754"/>
            <a:ext cx="1219200" cy="1219200"/>
          </a:xfrm>
          <a:prstGeom prst="rect">
            <a:avLst/>
          </a:prstGeom>
        </p:spPr>
      </p:pic>
      <p:pic>
        <p:nvPicPr>
          <p:cNvPr id="8" name="Picture 7" descr="Icon&#10;&#10;Description automatically generated">
            <a:extLst>
              <a:ext uri="{FF2B5EF4-FFF2-40B4-BE49-F238E27FC236}">
                <a16:creationId xmlns:a16="http://schemas.microsoft.com/office/drawing/2014/main" id="{17B5E205-4E97-6243-91A7-26CE6AB471B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35654" y="4250898"/>
            <a:ext cx="1219200" cy="1101687"/>
          </a:xfrm>
          <a:prstGeom prst="rect">
            <a:avLst/>
          </a:prstGeom>
        </p:spPr>
      </p:pic>
    </p:spTree>
    <p:extLst>
      <p:ext uri="{BB962C8B-B14F-4D97-AF65-F5344CB8AC3E}">
        <p14:creationId xmlns:p14="http://schemas.microsoft.com/office/powerpoint/2010/main" val="361004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HOW TO BECOME SUCESSFUL in this course</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7" y="1706813"/>
            <a:ext cx="6794955" cy="4755771"/>
          </a:xfrm>
        </p:spPr>
        <p:txBody>
          <a:bodyPr>
            <a:normAutofit fontScale="85000" lnSpcReduction="20000"/>
          </a:bodyPr>
          <a:lstStyle/>
          <a:p>
            <a:pPr marL="0" indent="0">
              <a:buNone/>
            </a:pPr>
            <a:r>
              <a:rPr lang="en-CA" b="1"/>
              <a:t>Performing Tutorials</a:t>
            </a:r>
            <a:br>
              <a:rPr lang="en-CA" b="1"/>
            </a:br>
            <a:endParaRPr lang="en-CA" b="1"/>
          </a:p>
          <a:p>
            <a:pPr marL="0" indent="0">
              <a:buNone/>
            </a:pPr>
            <a:r>
              <a:rPr lang="en-CA" sz="1800"/>
              <a:t>At the end of each lesson, you will be directed to perform </a:t>
            </a:r>
            <a:r>
              <a:rPr lang="en-CA" sz="1800" b="1"/>
              <a:t>section(s)</a:t>
            </a:r>
            <a:r>
              <a:rPr lang="en-CA" sz="1800"/>
              <a:t> of the </a:t>
            </a:r>
            <a:br>
              <a:rPr lang="en-CA" sz="1800"/>
            </a:br>
            <a:r>
              <a:rPr lang="en-CA" sz="1800" b="1"/>
              <a:t>weekly tutoria</a:t>
            </a:r>
            <a:r>
              <a:rPr lang="en-CA" sz="1800"/>
              <a:t>l (link contained in the </a:t>
            </a:r>
            <a:r>
              <a:rPr lang="en-CA" sz="1800" b="1"/>
              <a:t>OSL640 WIKI’s Weekly Schedule</a:t>
            </a:r>
            <a:r>
              <a:rPr lang="en-CA" sz="1800"/>
              <a:t>).</a:t>
            </a:r>
            <a:br>
              <a:rPr lang="en-CA" sz="1800"/>
            </a:br>
            <a:endParaRPr lang="en-CA" sz="1800"/>
          </a:p>
          <a:p>
            <a:pPr marL="0" indent="0">
              <a:buNone/>
            </a:pPr>
            <a:r>
              <a:rPr lang="en-CA" sz="1800"/>
              <a:t>The tutorials are designed to provide you </a:t>
            </a:r>
            <a:r>
              <a:rPr lang="en-CA" sz="1800" b="1"/>
              <a:t>guided hands-on practice</a:t>
            </a:r>
            <a:r>
              <a:rPr lang="en-CA" sz="1800"/>
              <a:t> with Linux commands and operations that will help you get practice prior to performing your assignments. Depending on your instructor,  these tutorial </a:t>
            </a:r>
            <a:r>
              <a:rPr lang="en-CA" sz="1800" u="sng"/>
              <a:t>may</a:t>
            </a:r>
            <a:r>
              <a:rPr lang="en-CA" sz="1800"/>
              <a:t> be worth </a:t>
            </a:r>
            <a:r>
              <a:rPr lang="en-CA" sz="1800" b="1"/>
              <a:t>marks</a:t>
            </a:r>
            <a:r>
              <a:rPr lang="en-CA" sz="1800"/>
              <a:t> </a:t>
            </a:r>
            <a:br>
              <a:rPr lang="en-CA" sz="1800"/>
            </a:br>
            <a:r>
              <a:rPr lang="en-CA" sz="1800"/>
              <a:t>(and assigned a </a:t>
            </a:r>
            <a:r>
              <a:rPr lang="en-CA" sz="1800" b="1"/>
              <a:t>due date</a:t>
            </a:r>
            <a:r>
              <a:rPr lang="en-CA" sz="1800"/>
              <a:t>). </a:t>
            </a:r>
            <a:br>
              <a:rPr lang="en-CA" sz="1800"/>
            </a:br>
            <a:br>
              <a:rPr lang="en-CA" sz="1800"/>
            </a:br>
            <a:r>
              <a:rPr lang="en-CA" sz="1800" b="1"/>
              <a:t>Linux Practice Questions</a:t>
            </a:r>
            <a:r>
              <a:rPr lang="en-CA" sz="1800"/>
              <a:t> are located at the </a:t>
            </a:r>
            <a:r>
              <a:rPr lang="en-CA" sz="1800" u="sng"/>
              <a:t>bottom</a:t>
            </a:r>
            <a:r>
              <a:rPr lang="en-CA" sz="1800"/>
              <a:t> of each tutorial.</a:t>
            </a:r>
            <a:br>
              <a:rPr lang="en-CA" sz="1800"/>
            </a:br>
            <a:endParaRPr lang="en-CA" sz="1800"/>
          </a:p>
          <a:p>
            <a:pPr marL="0" indent="0">
              <a:buNone/>
            </a:pPr>
            <a:r>
              <a:rPr lang="en-CA" sz="1800"/>
              <a:t>Students that take the time to perform this tutorials tend to </a:t>
            </a:r>
            <a:r>
              <a:rPr lang="en-CA" sz="1800" b="1"/>
              <a:t>complete the online assignments faster</a:t>
            </a:r>
            <a:r>
              <a:rPr lang="en-CA" sz="1800"/>
              <a:t> and </a:t>
            </a:r>
            <a:r>
              <a:rPr lang="en-CA" sz="1800" b="1"/>
              <a:t>perform better on quizzes and tests</a:t>
            </a:r>
            <a:r>
              <a:rPr lang="en-CA" sz="1800"/>
              <a:t>!</a:t>
            </a:r>
            <a:br>
              <a:rPr lang="en-CA" sz="1800"/>
            </a:br>
            <a:br>
              <a:rPr lang="en-CA" sz="1800"/>
            </a:br>
            <a:br>
              <a:rPr lang="en-CA" sz="1800"/>
            </a:br>
            <a:br>
              <a:rPr lang="en-CA" sz="1800"/>
            </a:br>
            <a:endParaRPr lang="en-CA" sz="1800"/>
          </a:p>
          <a:p>
            <a:pPr marL="0" indent="0">
              <a:buNone/>
            </a:pPr>
            <a:endParaRPr lang="en-US" sz="2400"/>
          </a:p>
        </p:txBody>
      </p:sp>
      <p:pic>
        <p:nvPicPr>
          <p:cNvPr id="6" name="Picture 5" descr="Text, application&#10;&#10;Description automatically generated">
            <a:extLst>
              <a:ext uri="{FF2B5EF4-FFF2-40B4-BE49-F238E27FC236}">
                <a16:creationId xmlns:a16="http://schemas.microsoft.com/office/drawing/2014/main" id="{9987AB81-756E-3F44-A1B8-C58B690D5A76}"/>
              </a:ext>
            </a:extLst>
          </p:cNvPr>
          <p:cNvPicPr>
            <a:picLocks noChangeAspect="1"/>
          </p:cNvPicPr>
          <p:nvPr/>
        </p:nvPicPr>
        <p:blipFill>
          <a:blip r:embed="rId2"/>
          <a:stretch>
            <a:fillRect/>
          </a:stretch>
        </p:blipFill>
        <p:spPr>
          <a:xfrm>
            <a:off x="8758237" y="2622117"/>
            <a:ext cx="3036887" cy="1462581"/>
          </a:xfrm>
          <a:prstGeom prst="rect">
            <a:avLst/>
          </a:prstGeom>
          <a:ln>
            <a:solidFill>
              <a:srgbClr val="0070C0"/>
            </a:solidFill>
          </a:ln>
        </p:spPr>
      </p:pic>
    </p:spTree>
    <p:extLst>
      <p:ext uri="{BB962C8B-B14F-4D97-AF65-F5344CB8AC3E}">
        <p14:creationId xmlns:p14="http://schemas.microsoft.com/office/powerpoint/2010/main" val="38421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HOW TO BECOME SUCESSFUL in this course</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7751415" cy="4755771"/>
          </a:xfrm>
        </p:spPr>
        <p:txBody>
          <a:bodyPr>
            <a:normAutofit/>
          </a:bodyPr>
          <a:lstStyle/>
          <a:p>
            <a:pPr marL="0" indent="0">
              <a:buNone/>
            </a:pPr>
            <a:r>
              <a:rPr lang="en-CA" b="1"/>
              <a:t>Project</a:t>
            </a:r>
            <a:br>
              <a:rPr lang="en-CA" b="1"/>
            </a:br>
            <a:endParaRPr lang="en-CA" b="1"/>
          </a:p>
          <a:p>
            <a:pPr marL="0" indent="0">
              <a:buNone/>
            </a:pPr>
            <a:r>
              <a:rPr lang="en-CA" sz="1800"/>
              <a:t>You are required to complete a final project (in place of a final exam) in the second half of this course.  This project is based heavily on Tutorial 7 and will include both a:</a:t>
            </a:r>
          </a:p>
          <a:p>
            <a:r>
              <a:rPr lang="en-CA" sz="1800"/>
              <a:t>Presentation (including live demonstration)</a:t>
            </a:r>
          </a:p>
          <a:p>
            <a:r>
              <a:rPr lang="en-CA" sz="1800"/>
              <a:t>Documentation Report</a:t>
            </a:r>
          </a:p>
          <a:p>
            <a:pPr marL="0" indent="0">
              <a:buNone/>
            </a:pPr>
            <a:r>
              <a:rPr lang="en-CA" sz="1800"/>
              <a:t>This can be completed individually or optionally in groups of two.</a:t>
            </a:r>
          </a:p>
          <a:p>
            <a:endParaRPr lang="en-CA" sz="1800"/>
          </a:p>
          <a:p>
            <a:pPr marL="0" indent="0">
              <a:buNone/>
            </a:pPr>
            <a:endParaRPr lang="en-US" sz="2400"/>
          </a:p>
        </p:txBody>
      </p:sp>
    </p:spTree>
    <p:extLst>
      <p:ext uri="{BB962C8B-B14F-4D97-AF65-F5344CB8AC3E}">
        <p14:creationId xmlns:p14="http://schemas.microsoft.com/office/powerpoint/2010/main" val="25514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Getting practice issuing </a:t>
            </a:r>
            <a:r>
              <a:rPr lang="en-US" err="1"/>
              <a:t>linux</a:t>
            </a:r>
            <a:r>
              <a:rPr lang="en-US"/>
              <a:t> commands</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842955" cy="4755771"/>
          </a:xfrm>
        </p:spPr>
        <p:txBody>
          <a:bodyPr>
            <a:normAutofit fontScale="85000" lnSpcReduction="10000"/>
          </a:bodyPr>
          <a:lstStyle/>
          <a:p>
            <a:pPr marL="0" indent="0">
              <a:buNone/>
            </a:pPr>
            <a:r>
              <a:rPr lang="en-CA" sz="2600" b="1" dirty="0"/>
              <a:t>Need Additional Help?  Try the Learning Centre: </a:t>
            </a:r>
            <a:br>
              <a:rPr lang="en-CA" sz="2600" b="1" dirty="0"/>
            </a:br>
            <a:r>
              <a:rPr lang="en-CA" sz="1900" b="1" dirty="0">
                <a:hlinkClick r:id="rId2"/>
              </a:rPr>
              <a:t>https://www.senecacollege.ca/ce/info/services/learning-centre.html</a:t>
            </a:r>
            <a:br>
              <a:rPr lang="en-CA" sz="2200" b="1" dirty="0"/>
            </a:br>
            <a:endParaRPr lang="en-CA" sz="2200" dirty="0"/>
          </a:p>
          <a:p>
            <a:pPr marL="0" indent="0">
              <a:buNone/>
            </a:pPr>
            <a:r>
              <a:rPr lang="en-CA" sz="1700" b="1" dirty="0"/>
              <a:t>ONE-ON-ONE TUTORING</a:t>
            </a:r>
            <a:br>
              <a:rPr lang="en-CA" sz="1700" dirty="0"/>
            </a:br>
            <a:r>
              <a:rPr lang="en-CA" sz="1700" dirty="0"/>
              <a:t>Appointments focused on your individual needs that explain course concepts.</a:t>
            </a:r>
            <a:br>
              <a:rPr lang="en-CA" sz="1700" dirty="0"/>
            </a:br>
            <a:endParaRPr lang="en-CA" sz="1700" dirty="0"/>
          </a:p>
          <a:p>
            <a:pPr marL="0" indent="0">
              <a:buNone/>
            </a:pPr>
            <a:r>
              <a:rPr lang="en-CA" sz="1700" b="1" dirty="0"/>
              <a:t>ENGLISH LANGUAGE SUPPORT</a:t>
            </a:r>
            <a:br>
              <a:rPr lang="en-CA" sz="1700" dirty="0"/>
            </a:br>
            <a:r>
              <a:rPr lang="en-CA" sz="1700" dirty="0"/>
              <a:t>Offered through individual appointments or group learning sessions to focus on grammar,</a:t>
            </a:r>
            <a:br>
              <a:rPr lang="en-CA" sz="1700" dirty="0"/>
            </a:br>
            <a:r>
              <a:rPr lang="en-CA" sz="1700" dirty="0"/>
              <a:t> academic writing, conversation, and pronunciation.</a:t>
            </a:r>
            <a:br>
              <a:rPr lang="en-CA" sz="1700" dirty="0"/>
            </a:br>
            <a:endParaRPr lang="en-CA" sz="1700" dirty="0"/>
          </a:p>
          <a:p>
            <a:pPr marL="0" indent="0">
              <a:buNone/>
            </a:pPr>
            <a:r>
              <a:rPr lang="en-CA" sz="1700" b="1" dirty="0"/>
              <a:t>STUDY SKILLS</a:t>
            </a:r>
            <a:br>
              <a:rPr lang="en-CA" sz="1700" dirty="0"/>
            </a:br>
            <a:r>
              <a:rPr lang="en-CA" sz="1700" dirty="0"/>
              <a:t>Learn time management, exam preparation, critical thinking, note-taking, and reading.</a:t>
            </a:r>
            <a:br>
              <a:rPr lang="en-CA" sz="1700" dirty="0"/>
            </a:br>
            <a:br>
              <a:rPr lang="en-CA" sz="1700" dirty="0"/>
            </a:br>
            <a:br>
              <a:rPr lang="en-CA" sz="1700" dirty="0"/>
            </a:br>
            <a:br>
              <a:rPr lang="en-CA" sz="1700" dirty="0"/>
            </a:br>
            <a:br>
              <a:rPr lang="en-CA" sz="1700" dirty="0"/>
            </a:br>
            <a:endParaRPr lang="en-CA" sz="1700" dirty="0"/>
          </a:p>
        </p:txBody>
      </p:sp>
    </p:spTree>
    <p:extLst>
      <p:ext uri="{BB962C8B-B14F-4D97-AF65-F5344CB8AC3E}">
        <p14:creationId xmlns:p14="http://schemas.microsoft.com/office/powerpoint/2010/main" val="1986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Hands-on Time / HOMEWORK</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4755771"/>
          </a:xfrm>
        </p:spPr>
        <p:txBody>
          <a:bodyPr>
            <a:normAutofit fontScale="85000" lnSpcReduction="20000"/>
          </a:bodyPr>
          <a:lstStyle/>
          <a:p>
            <a:pPr marL="457200" indent="-457200">
              <a:buFont typeface="+mj-lt"/>
              <a:buAutoNum type="arabicPeriod"/>
            </a:pPr>
            <a:endParaRPr lang="en-US" sz="2400"/>
          </a:p>
          <a:p>
            <a:pPr marL="457200" indent="-457200">
              <a:buFont typeface="+mj-lt"/>
              <a:buAutoNum type="arabicPeriod"/>
            </a:pPr>
            <a:r>
              <a:rPr lang="en-US" sz="2400"/>
              <a:t>Get Acquainted with the </a:t>
            </a:r>
            <a:r>
              <a:rPr lang="en-US" sz="2400" b="1"/>
              <a:t>OSL640 WIKI</a:t>
            </a:r>
            <a:r>
              <a:rPr lang="en-US" sz="2400"/>
              <a:t>, </a:t>
            </a:r>
            <a:r>
              <a:rPr lang="en-US" sz="2400" b="1"/>
              <a:t>notes</a:t>
            </a:r>
            <a:r>
              <a:rPr lang="en-US" sz="2400"/>
              <a:t>, </a:t>
            </a:r>
            <a:r>
              <a:rPr lang="en-US" sz="2400" b="1"/>
              <a:t>tutorials</a:t>
            </a:r>
            <a:r>
              <a:rPr lang="en-US" sz="2400"/>
              <a:t> and </a:t>
            </a:r>
            <a:r>
              <a:rPr lang="en-US" sz="2400" b="1"/>
              <a:t>resources</a:t>
            </a:r>
            <a:r>
              <a:rPr lang="en-US" sz="2400"/>
              <a:t>.</a:t>
            </a:r>
            <a:br>
              <a:rPr lang="en-US" sz="2400"/>
            </a:br>
            <a:endParaRPr lang="en-US" sz="2400"/>
          </a:p>
          <a:p>
            <a:pPr marL="457200" indent="-457200">
              <a:buFont typeface="+mj-lt"/>
              <a:buAutoNum type="arabicPeriod"/>
            </a:pPr>
            <a:r>
              <a:rPr lang="en-US" sz="2400"/>
              <a:t>Perform the following investigations in </a:t>
            </a:r>
            <a:r>
              <a:rPr lang="en-US" sz="2400" b="1"/>
              <a:t>Tutorial 1</a:t>
            </a:r>
            <a:r>
              <a:rPr lang="en-US" sz="2400"/>
              <a:t>:</a:t>
            </a:r>
            <a:br>
              <a:rPr lang="en-US" sz="2400"/>
            </a:br>
            <a:br>
              <a:rPr lang="en-CA"/>
            </a:br>
            <a:r>
              <a:rPr lang="en-CA">
                <a:hlinkClick r:id="rId2"/>
              </a:rPr>
              <a:t>INVESTIGATION 2: USING THE LINUX SHELL / ONLINE ASSIGNMENTS</a:t>
            </a:r>
            <a:br>
              <a:rPr lang="en-CA"/>
            </a:br>
            <a:br>
              <a:rPr lang="en-CA"/>
            </a:br>
            <a:r>
              <a:rPr lang="en-CA">
                <a:hlinkClick r:id="rId3"/>
              </a:rPr>
              <a:t>LINUX PRACTICE QUESTIONS </a:t>
            </a:r>
            <a:r>
              <a:rPr lang="en-US" sz="2400" b="1">
                <a:hlinkClick r:id="rId4"/>
              </a:rPr>
              <a:t> </a:t>
            </a:r>
            <a:r>
              <a:rPr lang="en-US" sz="2400" b="1"/>
              <a:t>1 – 9 </a:t>
            </a:r>
            <a:r>
              <a:rPr lang="en-US" sz="2400"/>
              <a:t>(will be taken up at beginning of next class)</a:t>
            </a:r>
            <a:br>
              <a:rPr lang="en-US" sz="2200"/>
            </a:br>
            <a:br>
              <a:rPr lang="en-US" sz="2200"/>
            </a:br>
            <a:br>
              <a:rPr lang="en-US" sz="2200"/>
            </a:br>
            <a:br>
              <a:rPr lang="en-US" sz="2200"/>
            </a:br>
            <a:br>
              <a:rPr lang="en-US" sz="2200"/>
            </a:br>
            <a:br>
              <a:rPr lang="en-US" sz="2200"/>
            </a:br>
            <a:endParaRPr lang="en-US" sz="2200"/>
          </a:p>
          <a:p>
            <a:pPr marL="457200" indent="-457200">
              <a:buFont typeface="+mj-lt"/>
              <a:buAutoNum type="arabicPeriod"/>
            </a:pPr>
            <a:endParaRPr lang="en-US"/>
          </a:p>
        </p:txBody>
      </p:sp>
    </p:spTree>
    <p:extLst>
      <p:ext uri="{BB962C8B-B14F-4D97-AF65-F5344CB8AC3E}">
        <p14:creationId xmlns:p14="http://schemas.microsoft.com/office/powerpoint/2010/main" val="38740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8397272" cy="4755771"/>
          </a:xfrm>
        </p:spPr>
        <p:txBody>
          <a:bodyPr>
            <a:normAutofit/>
          </a:bodyPr>
          <a:lstStyle/>
          <a:p>
            <a:pPr marL="0" indent="0">
              <a:buNone/>
            </a:pPr>
            <a:r>
              <a:rPr lang="en-CA" sz="2400" b="1"/>
              <a:t>Course Resources</a:t>
            </a:r>
          </a:p>
          <a:p>
            <a:pPr marL="0" indent="0">
              <a:buNone/>
            </a:pPr>
            <a:endParaRPr lang="en-CA" sz="2400"/>
          </a:p>
          <a:p>
            <a:pPr marL="0" indent="0">
              <a:buNone/>
            </a:pPr>
            <a:endParaRPr lang="en-US"/>
          </a:p>
        </p:txBody>
      </p:sp>
      <p:graphicFrame>
        <p:nvGraphicFramePr>
          <p:cNvPr id="4" name="Table 3">
            <a:extLst>
              <a:ext uri="{FF2B5EF4-FFF2-40B4-BE49-F238E27FC236}">
                <a16:creationId xmlns:a16="http://schemas.microsoft.com/office/drawing/2014/main" id="{68FFB82D-3EE7-4F48-BA0C-16E9569D5E29}"/>
              </a:ext>
            </a:extLst>
          </p:cNvPr>
          <p:cNvGraphicFramePr>
            <a:graphicFrameLocks noGrp="1"/>
          </p:cNvGraphicFramePr>
          <p:nvPr>
            <p:extLst>
              <p:ext uri="{D42A27DB-BD31-4B8C-83A1-F6EECF244321}">
                <p14:modId xmlns:p14="http://schemas.microsoft.com/office/powerpoint/2010/main" val="2420124267"/>
              </p:ext>
            </p:extLst>
          </p:nvPr>
        </p:nvGraphicFramePr>
        <p:xfrm>
          <a:off x="1451577" y="2159824"/>
          <a:ext cx="10951535" cy="3327400"/>
        </p:xfrm>
        <a:graphic>
          <a:graphicData uri="http://schemas.openxmlformats.org/drawingml/2006/table">
            <a:tbl>
              <a:tblPr firstRow="1" bandRow="1">
                <a:tableStyleId>{93296810-A885-4BE3-A3E7-6D5BEEA58F35}</a:tableStyleId>
              </a:tblPr>
              <a:tblGrid>
                <a:gridCol w="5274374">
                  <a:extLst>
                    <a:ext uri="{9D8B030D-6E8A-4147-A177-3AD203B41FA5}">
                      <a16:colId xmlns:a16="http://schemas.microsoft.com/office/drawing/2014/main" val="1192370368"/>
                    </a:ext>
                  </a:extLst>
                </a:gridCol>
                <a:gridCol w="5677161">
                  <a:extLst>
                    <a:ext uri="{9D8B030D-6E8A-4147-A177-3AD203B41FA5}">
                      <a16:colId xmlns:a16="http://schemas.microsoft.com/office/drawing/2014/main" val="1838529472"/>
                    </a:ext>
                  </a:extLst>
                </a:gridCol>
              </a:tblGrid>
              <a:tr h="370840">
                <a:tc>
                  <a:txBody>
                    <a:bodyPr/>
                    <a:lstStyle/>
                    <a:p>
                      <a:r>
                        <a:rPr lang="en-US"/>
                        <a:t>Resources</a:t>
                      </a:r>
                    </a:p>
                  </a:txBody>
                  <a:tcPr/>
                </a:tc>
                <a:tc>
                  <a:txBody>
                    <a:bodyPr/>
                    <a:lstStyle/>
                    <a:p>
                      <a:r>
                        <a:rPr lang="en-US"/>
                        <a:t>Purpose</a:t>
                      </a:r>
                    </a:p>
                  </a:txBody>
                  <a:tcPr/>
                </a:tc>
                <a:extLst>
                  <a:ext uri="{0D108BD9-81ED-4DB2-BD59-A6C34878D82A}">
                    <a16:rowId xmlns:a16="http://schemas.microsoft.com/office/drawing/2014/main" val="1984228474"/>
                  </a:ext>
                </a:extLst>
              </a:tr>
              <a:tr h="370840">
                <a:tc>
                  <a:txBody>
                    <a:bodyPr/>
                    <a:lstStyle/>
                    <a:p>
                      <a:endParaRPr lang="en-US" sz="1600" b="1"/>
                    </a:p>
                    <a:p>
                      <a:r>
                        <a:rPr lang="en-US" sz="1600" b="1"/>
                        <a:t>OSL640 WIKI:</a:t>
                      </a:r>
                      <a:br>
                        <a:rPr lang="en-US" sz="1600"/>
                      </a:br>
                      <a:r>
                        <a:rPr lang="en-CA" sz="1600" b="1">
                          <a:hlinkClick r:id="rId2"/>
                        </a:rPr>
                        <a:t>https://wiki.cdot.senecacollege.ca/wiki/OSL640</a:t>
                      </a:r>
                      <a:r>
                        <a:rPr lang="en-CA" sz="1600" b="1"/>
                        <a:t> </a:t>
                      </a:r>
                      <a:endParaRPr lang="en-US" sz="1600" b="1"/>
                    </a:p>
                  </a:txBody>
                  <a:tcPr/>
                </a:tc>
                <a:tc>
                  <a:txBody>
                    <a:bodyPr/>
                    <a:lstStyle/>
                    <a:p>
                      <a:pPr marL="285750" indent="-285750">
                        <a:buFont typeface="Arial" panose="020B0604020202020204" pitchFamily="34" charset="0"/>
                        <a:buChar char="•"/>
                      </a:pPr>
                      <a:r>
                        <a:rPr lang="en-US" sz="1600" b="1"/>
                        <a:t>Course Outline </a:t>
                      </a:r>
                      <a:r>
                        <a:rPr lang="en-US" sz="1600"/>
                        <a:t>/ </a:t>
                      </a:r>
                      <a:r>
                        <a:rPr lang="en-US" sz="1600" b="1"/>
                        <a:t>Course Policies</a:t>
                      </a:r>
                    </a:p>
                    <a:p>
                      <a:pPr marL="285750" indent="-285750">
                        <a:buFont typeface="Arial" panose="020B0604020202020204" pitchFamily="34" charset="0"/>
                        <a:buChar char="•"/>
                      </a:pPr>
                      <a:r>
                        <a:rPr lang="en-US" sz="1600" b="0"/>
                        <a:t>Weekly Schedule </a:t>
                      </a:r>
                      <a:r>
                        <a:rPr lang="en-US" sz="1600"/>
                        <a:t>(</a:t>
                      </a:r>
                      <a:r>
                        <a:rPr lang="en-US" sz="1600" b="1"/>
                        <a:t>notes</a:t>
                      </a:r>
                      <a:r>
                        <a:rPr lang="en-US" sz="1600"/>
                        <a:t>, </a:t>
                      </a:r>
                      <a:r>
                        <a:rPr lang="en-US" sz="1600" b="1"/>
                        <a:t>tutorials, practice questions</a:t>
                      </a:r>
                      <a:r>
                        <a:rPr lang="en-US" sz="1600"/>
                        <a:t>)</a:t>
                      </a:r>
                    </a:p>
                    <a:p>
                      <a:pPr marL="285750" indent="-285750">
                        <a:buFont typeface="Arial" panose="020B0604020202020204" pitchFamily="34" charset="0"/>
                        <a:buChar char="•"/>
                      </a:pPr>
                      <a:r>
                        <a:rPr lang="en-US" sz="1600" b="1"/>
                        <a:t>Tutorial </a:t>
                      </a:r>
                      <a:r>
                        <a:rPr lang="en-US" sz="1600" b="0"/>
                        <a:t>Instructions</a:t>
                      </a:r>
                    </a:p>
                  </a:txBody>
                  <a:tcPr/>
                </a:tc>
                <a:extLst>
                  <a:ext uri="{0D108BD9-81ED-4DB2-BD59-A6C34878D82A}">
                    <a16:rowId xmlns:a16="http://schemas.microsoft.com/office/drawing/2014/main" val="2732252879"/>
                  </a:ext>
                </a:extLst>
              </a:tr>
              <a:tr h="370840">
                <a:tc>
                  <a:txBody>
                    <a:bodyPr/>
                    <a:lstStyle/>
                    <a:p>
                      <a:endParaRPr lang="en-US" sz="1600" b="1"/>
                    </a:p>
                    <a:p>
                      <a:r>
                        <a:rPr lang="en-US" sz="1600" b="1"/>
                        <a:t>Learning Content Management System (Blackboard)</a:t>
                      </a:r>
                      <a:br>
                        <a:rPr lang="en-US" sz="1600"/>
                      </a:br>
                      <a:r>
                        <a:rPr lang="en-CA" sz="1600" b="1" i="0" kern="1200">
                          <a:solidFill>
                            <a:schemeClr val="dk1"/>
                          </a:solidFill>
                          <a:effectLst/>
                          <a:latin typeface="+mn-lt"/>
                          <a:ea typeface="+mn-ea"/>
                          <a:cs typeface="+mn-cs"/>
                          <a:hlinkClick r:id="rId3"/>
                        </a:rPr>
                        <a:t>https://my.senecacollege.ca/</a:t>
                      </a:r>
                      <a:endParaRPr lang="en-US" sz="1600"/>
                    </a:p>
                  </a:txBody>
                  <a:tcPr/>
                </a:tc>
                <a:tc>
                  <a:txBody>
                    <a:bodyPr/>
                    <a:lstStyle/>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b="1"/>
                        <a:t>Course Marks (</a:t>
                      </a:r>
                      <a:r>
                        <a:rPr lang="en-US" sz="1600" b="0"/>
                        <a:t>located in </a:t>
                      </a:r>
                      <a:r>
                        <a:rPr lang="en-US" sz="1600" b="1"/>
                        <a:t>My Grades)</a:t>
                      </a:r>
                    </a:p>
                    <a:p>
                      <a:pPr marL="285750" indent="-285750">
                        <a:buFont typeface="Arial" panose="020B0604020202020204" pitchFamily="34" charset="0"/>
                        <a:buChar char="•"/>
                      </a:pPr>
                      <a:r>
                        <a:rPr lang="en-US" sz="1600" b="0"/>
                        <a:t>Link to the </a:t>
                      </a:r>
                      <a:r>
                        <a:rPr lang="en-US" sz="1600" b="1"/>
                        <a:t>OSL640 WIKI</a:t>
                      </a:r>
                    </a:p>
                    <a:p>
                      <a:pPr marL="285750" indent="-285750">
                        <a:buFont typeface="Arial" panose="020B0604020202020204" pitchFamily="34" charset="0"/>
                        <a:buChar char="•"/>
                      </a:pPr>
                      <a:r>
                        <a:rPr lang="en-US" sz="1600" b="1"/>
                        <a:t>Online Quizzes / Online Tests</a:t>
                      </a:r>
                      <a:endParaRPr lang="en-US" sz="1600" b="0"/>
                    </a:p>
                  </a:txBody>
                  <a:tcPr/>
                </a:tc>
                <a:extLst>
                  <a:ext uri="{0D108BD9-81ED-4DB2-BD59-A6C34878D82A}">
                    <a16:rowId xmlns:a16="http://schemas.microsoft.com/office/drawing/2014/main" val="4287592768"/>
                  </a:ext>
                </a:extLst>
              </a:tr>
              <a:tr h="370840">
                <a:tc>
                  <a:txBody>
                    <a:bodyPr/>
                    <a:lstStyle/>
                    <a:p>
                      <a:endParaRPr lang="en-US" sz="1600" b="1"/>
                    </a:p>
                    <a:p>
                      <a:r>
                        <a:rPr lang="en-US" sz="1600" b="1"/>
                        <a:t>The Linux Documentation Project</a:t>
                      </a:r>
                    </a:p>
                    <a:p>
                      <a:endParaRPr lang="en-US" sz="1600"/>
                    </a:p>
                    <a:p>
                      <a:r>
                        <a:rPr lang="en-CA" sz="1600">
                          <a:hlinkClick r:id="rId4"/>
                        </a:rPr>
                        <a:t>http://en.tldp.org/</a:t>
                      </a:r>
                      <a:endParaRPr lang="en-US" sz="1600"/>
                    </a:p>
                  </a:txBody>
                  <a:tcPr/>
                </a:tc>
                <a:tc>
                  <a:txBody>
                    <a:bodyPr/>
                    <a:lstStyle/>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Vast online Linux Documentation</a:t>
                      </a:r>
                    </a:p>
                    <a:p>
                      <a:pPr marL="285750" indent="-285750">
                        <a:buFont typeface="Arial" panose="020B0604020202020204" pitchFamily="34" charset="0"/>
                        <a:buChar char="•"/>
                      </a:pPr>
                      <a:r>
                        <a:rPr lang="en-US" sz="1600" b="1"/>
                        <a:t>HOWTOs</a:t>
                      </a:r>
                      <a:r>
                        <a:rPr lang="en-US" sz="1600"/>
                        <a:t>, </a:t>
                      </a:r>
                      <a:r>
                        <a:rPr lang="en-US" sz="1600" b="1"/>
                        <a:t>Guides</a:t>
                      </a:r>
                      <a:r>
                        <a:rPr lang="en-US" sz="1600"/>
                        <a:t>, </a:t>
                      </a:r>
                      <a:r>
                        <a:rPr lang="en-US" sz="1600" b="1"/>
                        <a:t>FAQ</a:t>
                      </a:r>
                      <a:r>
                        <a:rPr lang="en-US" sz="1600"/>
                        <a:t>s</a:t>
                      </a:r>
                    </a:p>
                  </a:txBody>
                  <a:tcPr/>
                </a:tc>
                <a:extLst>
                  <a:ext uri="{0D108BD9-81ED-4DB2-BD59-A6C34878D82A}">
                    <a16:rowId xmlns:a16="http://schemas.microsoft.com/office/drawing/2014/main" val="2184146964"/>
                  </a:ext>
                </a:extLst>
              </a:tr>
            </a:tbl>
          </a:graphicData>
        </a:graphic>
      </p:graphicFrame>
      <p:pic>
        <p:nvPicPr>
          <p:cNvPr id="6" name="Picture 5" descr="Icon&#10;&#10;Description automatically generated">
            <a:extLst>
              <a:ext uri="{FF2B5EF4-FFF2-40B4-BE49-F238E27FC236}">
                <a16:creationId xmlns:a16="http://schemas.microsoft.com/office/drawing/2014/main" id="{80D563EF-14B2-2B4F-AEB5-D2A385736FB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7836" y="3648946"/>
            <a:ext cx="722196" cy="626719"/>
          </a:xfrm>
          <a:prstGeom prst="rect">
            <a:avLst/>
          </a:prstGeom>
        </p:spPr>
      </p:pic>
      <p:pic>
        <p:nvPicPr>
          <p:cNvPr id="8" name="Picture 7" descr="Icon&#10;&#10;Description automatically generated">
            <a:extLst>
              <a:ext uri="{FF2B5EF4-FFF2-40B4-BE49-F238E27FC236}">
                <a16:creationId xmlns:a16="http://schemas.microsoft.com/office/drawing/2014/main" id="{C1C83488-7C43-BC40-8067-070E32EBA69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7836" y="2802281"/>
            <a:ext cx="722196" cy="626719"/>
          </a:xfrm>
          <a:prstGeom prst="rect">
            <a:avLst/>
          </a:prstGeom>
        </p:spPr>
      </p:pic>
      <p:pic>
        <p:nvPicPr>
          <p:cNvPr id="7" name="Picture 6" descr="Logo&#10;&#10;Description automatically generated">
            <a:extLst>
              <a:ext uri="{FF2B5EF4-FFF2-40B4-BE49-F238E27FC236}">
                <a16:creationId xmlns:a16="http://schemas.microsoft.com/office/drawing/2014/main" id="{3CE52189-A5C4-3347-AA9A-F49E7D31E70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671066" y="576135"/>
            <a:ext cx="1561573" cy="1339849"/>
          </a:xfrm>
          <a:prstGeom prst="rect">
            <a:avLst/>
          </a:prstGeom>
        </p:spPr>
      </p:pic>
    </p:spTree>
    <p:extLst>
      <p:ext uri="{BB962C8B-B14F-4D97-AF65-F5344CB8AC3E}">
        <p14:creationId xmlns:p14="http://schemas.microsoft.com/office/powerpoint/2010/main" val="7996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lstStyle/>
          <a:p>
            <a:r>
              <a:rPr lang="en-US"/>
              <a:t>Course Introduction</a:t>
            </a:r>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9603275" cy="4755771"/>
          </a:xfrm>
        </p:spPr>
        <p:txBody>
          <a:bodyPr>
            <a:normAutofit/>
          </a:bodyPr>
          <a:lstStyle/>
          <a:p>
            <a:pPr marL="0" indent="0">
              <a:buNone/>
            </a:pPr>
            <a:r>
              <a:rPr lang="en-US" b="1"/>
              <a:t>Faculty Information </a:t>
            </a:r>
          </a:p>
          <a:p>
            <a:pPr marL="0" indent="0">
              <a:buNone/>
            </a:pPr>
            <a:r>
              <a:rPr lang="en-US"/>
              <a:t>Please note and record the following information in class:</a:t>
            </a:r>
            <a:br>
              <a:rPr lang="en-US"/>
            </a:br>
            <a:endParaRPr lang="en-US"/>
          </a:p>
          <a:p>
            <a:pPr lvl="1"/>
            <a:r>
              <a:rPr lang="en-US" b="1">
                <a:solidFill>
                  <a:srgbClr val="0070C0"/>
                </a:solidFill>
              </a:rPr>
              <a:t>Instructor’s Full Name</a:t>
            </a:r>
          </a:p>
          <a:p>
            <a:pPr lvl="1"/>
            <a:r>
              <a:rPr lang="en-US" b="1">
                <a:solidFill>
                  <a:srgbClr val="0070C0"/>
                </a:solidFill>
              </a:rPr>
              <a:t>Instructor’s Office Location </a:t>
            </a:r>
          </a:p>
          <a:p>
            <a:pPr lvl="1"/>
            <a:r>
              <a:rPr lang="en-US" b="1">
                <a:solidFill>
                  <a:srgbClr val="0070C0"/>
                </a:solidFill>
              </a:rPr>
              <a:t>How to Contact OSL640 Instructor:</a:t>
            </a:r>
          </a:p>
          <a:p>
            <a:pPr lvl="2"/>
            <a:r>
              <a:rPr lang="en-US" b="1">
                <a:solidFill>
                  <a:srgbClr val="0070C0"/>
                </a:solidFill>
              </a:rPr>
              <a:t>E-mail Address</a:t>
            </a:r>
          </a:p>
          <a:p>
            <a:pPr lvl="2"/>
            <a:r>
              <a:rPr lang="en-US" b="1">
                <a:solidFill>
                  <a:srgbClr val="0070C0"/>
                </a:solidFill>
              </a:rPr>
              <a:t>Web Presence</a:t>
            </a:r>
          </a:p>
        </p:txBody>
      </p:sp>
      <p:pic>
        <p:nvPicPr>
          <p:cNvPr id="4" name="Picture 3" descr="A picture containing drawing&#10;&#10;Description automatically generated">
            <a:extLst>
              <a:ext uri="{FF2B5EF4-FFF2-40B4-BE49-F238E27FC236}">
                <a16:creationId xmlns:a16="http://schemas.microsoft.com/office/drawing/2014/main" id="{8C5A9778-CC44-324A-A1E1-F4463B45FD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08851" y="697566"/>
            <a:ext cx="1263139" cy="1263139"/>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4555A25-C8D2-D242-BDA2-084B42B75459}"/>
              </a:ext>
            </a:extLst>
          </p:cNvPr>
          <p:cNvPicPr>
            <a:picLocks noChangeAspect="1"/>
          </p:cNvPicPr>
          <p:nvPr/>
        </p:nvPicPr>
        <p:blipFill>
          <a:blip r:embed="rId4"/>
          <a:stretch>
            <a:fillRect/>
          </a:stretch>
        </p:blipFill>
        <p:spPr>
          <a:xfrm>
            <a:off x="7485790" y="3174168"/>
            <a:ext cx="3886200" cy="1244600"/>
          </a:xfrm>
          <a:prstGeom prst="rect">
            <a:avLst/>
          </a:prstGeom>
          <a:ln>
            <a:solidFill>
              <a:srgbClr val="0070C0"/>
            </a:solidFill>
          </a:ln>
        </p:spPr>
      </p:pic>
    </p:spTree>
    <p:extLst>
      <p:ext uri="{BB962C8B-B14F-4D97-AF65-F5344CB8AC3E}">
        <p14:creationId xmlns:p14="http://schemas.microsoft.com/office/powerpoint/2010/main" val="25178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16582"/>
            <a:ext cx="5065965" cy="4746002"/>
          </a:xfrm>
        </p:spPr>
        <p:txBody>
          <a:bodyPr>
            <a:normAutofit fontScale="70000" lnSpcReduction="20000"/>
          </a:bodyPr>
          <a:lstStyle/>
          <a:p>
            <a:pPr marL="0" indent="0">
              <a:buNone/>
            </a:pPr>
            <a:r>
              <a:rPr lang="en-CA" sz="2400" b="1"/>
              <a:t>Blackboard: Course Documents</a:t>
            </a:r>
            <a:br>
              <a:rPr lang="en-CA" sz="2400" b="1"/>
            </a:br>
            <a:r>
              <a:rPr lang="en-CA" sz="2400" b="1"/>
              <a:t>(Jason Carman’s OSL640 Sections)</a:t>
            </a:r>
            <a:br>
              <a:rPr lang="en-CA" sz="2400" b="1"/>
            </a:br>
            <a:endParaRPr lang="en-CA" sz="2400" b="1"/>
          </a:p>
          <a:p>
            <a:pPr marL="0" indent="0">
              <a:buNone/>
            </a:pPr>
            <a:r>
              <a:rPr lang="en-US"/>
              <a:t>In the </a:t>
            </a:r>
            <a:r>
              <a:rPr lang="en-US" b="1"/>
              <a:t>Course Documents </a:t>
            </a:r>
            <a:r>
              <a:rPr lang="en-US"/>
              <a:t>section of your </a:t>
            </a:r>
            <a:br>
              <a:rPr lang="en-US"/>
            </a:br>
            <a:r>
              <a:rPr lang="en-US" b="1"/>
              <a:t>Blackboard OSL640</a:t>
            </a:r>
            <a:r>
              <a:rPr lang="en-US"/>
              <a:t> course, there are</a:t>
            </a:r>
            <a:br>
              <a:rPr lang="en-US"/>
            </a:br>
            <a:r>
              <a:rPr lang="en-US"/>
              <a:t>several resources which include:</a:t>
            </a:r>
            <a:br>
              <a:rPr lang="en-US"/>
            </a:br>
            <a:endParaRPr lang="en-US"/>
          </a:p>
          <a:p>
            <a:r>
              <a:rPr lang="en-US" b="1"/>
              <a:t>Virtual Classroom</a:t>
            </a:r>
            <a:r>
              <a:rPr lang="en-US"/>
              <a:t> will take you into our </a:t>
            </a:r>
            <a:r>
              <a:rPr lang="en-US" b="1"/>
              <a:t>synchronous</a:t>
            </a:r>
            <a:r>
              <a:rPr lang="en-US"/>
              <a:t> (meaning we are all online together) Lab sessions.</a:t>
            </a:r>
          </a:p>
          <a:p>
            <a:r>
              <a:rPr lang="en-US" b="1"/>
              <a:t>Lecture Videos</a:t>
            </a:r>
            <a:r>
              <a:rPr lang="en-US"/>
              <a:t> contains the lecture recordings.  All except the first week will be delivered </a:t>
            </a:r>
            <a:r>
              <a:rPr lang="en-US" b="1"/>
              <a:t>asynchronously</a:t>
            </a:r>
            <a:r>
              <a:rPr lang="en-US"/>
              <a:t> (meaning you will watch a pre-recorded video before your Lab session).</a:t>
            </a:r>
          </a:p>
          <a:p>
            <a:r>
              <a:rPr lang="en-US"/>
              <a:t>A </a:t>
            </a:r>
            <a:r>
              <a:rPr lang="en-US" b="1"/>
              <a:t>Link</a:t>
            </a:r>
            <a:r>
              <a:rPr lang="en-US"/>
              <a:t> to the </a:t>
            </a:r>
            <a:r>
              <a:rPr lang="en-US" b="1"/>
              <a:t>OSL640 WIKI </a:t>
            </a:r>
            <a:r>
              <a:rPr lang="en-US"/>
              <a:t>that contains weekly lesson</a:t>
            </a:r>
            <a:br>
              <a:rPr lang="en-US"/>
            </a:br>
            <a:r>
              <a:rPr lang="en-US" b="1"/>
              <a:t>slides</a:t>
            </a:r>
            <a:r>
              <a:rPr lang="en-US"/>
              <a:t> and </a:t>
            </a:r>
            <a:r>
              <a:rPr lang="en-US" b="1"/>
              <a:t>tutorials</a:t>
            </a:r>
            <a:r>
              <a:rPr lang="en-US"/>
              <a:t>.</a:t>
            </a:r>
          </a:p>
          <a:p>
            <a:r>
              <a:rPr lang="en-US" b="1"/>
              <a:t>Quizzes &amp; Tests </a:t>
            </a:r>
            <a:r>
              <a:rPr lang="en-US"/>
              <a:t>can be found under Course Documents (in the main navigation).</a:t>
            </a:r>
            <a:br>
              <a:rPr lang="en-US"/>
            </a:br>
            <a:endParaRPr lang="en-US"/>
          </a:p>
        </p:txBody>
      </p:sp>
      <p:pic>
        <p:nvPicPr>
          <p:cNvPr id="4" name="Picture 5" descr="Graphical user interface, text, application, email&#10;&#10;Description automatically generated">
            <a:extLst>
              <a:ext uri="{FF2B5EF4-FFF2-40B4-BE49-F238E27FC236}">
                <a16:creationId xmlns:a16="http://schemas.microsoft.com/office/drawing/2014/main" id="{F64871E7-FD63-4038-847E-B82183CED9F3}"/>
              </a:ext>
            </a:extLst>
          </p:cNvPr>
          <p:cNvPicPr>
            <a:picLocks noChangeAspect="1"/>
          </p:cNvPicPr>
          <p:nvPr/>
        </p:nvPicPr>
        <p:blipFill>
          <a:blip r:embed="rId2"/>
          <a:stretch>
            <a:fillRect/>
          </a:stretch>
        </p:blipFill>
        <p:spPr>
          <a:xfrm>
            <a:off x="6688015" y="1604107"/>
            <a:ext cx="5283200" cy="4861169"/>
          </a:xfrm>
          <a:prstGeom prst="rect">
            <a:avLst/>
          </a:prstGeom>
        </p:spPr>
      </p:pic>
    </p:spTree>
    <p:extLst>
      <p:ext uri="{BB962C8B-B14F-4D97-AF65-F5344CB8AC3E}">
        <p14:creationId xmlns:p14="http://schemas.microsoft.com/office/powerpoint/2010/main" val="5296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16582"/>
            <a:ext cx="3835042" cy="4746002"/>
          </a:xfrm>
        </p:spPr>
        <p:txBody>
          <a:bodyPr>
            <a:normAutofit fontScale="62500" lnSpcReduction="20000"/>
          </a:bodyPr>
          <a:lstStyle/>
          <a:p>
            <a:pPr marL="0" indent="0">
              <a:buNone/>
            </a:pPr>
            <a:r>
              <a:rPr lang="en-CA" sz="2400" b="1" dirty="0"/>
              <a:t>OSL6401 WIKI</a:t>
            </a:r>
          </a:p>
          <a:p>
            <a:pPr marL="0" indent="0">
              <a:buNone/>
            </a:pPr>
            <a:r>
              <a:rPr lang="en-US" b="1" dirty="0"/>
              <a:t>Main WIKI Page (Quick Links)</a:t>
            </a:r>
          </a:p>
          <a:p>
            <a:pPr marL="0" indent="0">
              <a:buNone/>
            </a:pPr>
            <a:r>
              <a:rPr lang="en-US" sz="2100" dirty="0"/>
              <a:t>The </a:t>
            </a:r>
            <a:r>
              <a:rPr lang="en-US" sz="2100" b="1" dirty="0"/>
              <a:t>Quick Links </a:t>
            </a:r>
            <a:r>
              <a:rPr lang="en-US" sz="2100" dirty="0"/>
              <a:t>section on the top-right corner</a:t>
            </a:r>
            <a:br>
              <a:rPr lang="en-US" sz="2100" dirty="0"/>
            </a:br>
            <a:r>
              <a:rPr lang="en-US" sz="2100" dirty="0"/>
              <a:t>provide links to the </a:t>
            </a:r>
            <a:r>
              <a:rPr lang="en-US" sz="2100" b="1" dirty="0"/>
              <a:t>weekly schedule</a:t>
            </a:r>
            <a:r>
              <a:rPr lang="en-US" sz="2100" dirty="0"/>
              <a:t>, </a:t>
            </a:r>
            <a:br>
              <a:rPr lang="en-US" sz="2100" dirty="0"/>
            </a:br>
            <a:r>
              <a:rPr lang="en-US" sz="2100" b="1" dirty="0"/>
              <a:t>course outline</a:t>
            </a:r>
            <a:r>
              <a:rPr lang="en-US" sz="2100" dirty="0"/>
              <a:t> and </a:t>
            </a:r>
            <a:r>
              <a:rPr lang="en-US" sz="2100" b="1" dirty="0"/>
              <a:t>course policies</a:t>
            </a:r>
            <a:br>
              <a:rPr lang="en-US" sz="2100" b="1" dirty="0"/>
            </a:br>
            <a:endParaRPr lang="en-US" sz="2100" b="1" dirty="0"/>
          </a:p>
          <a:p>
            <a:pPr marL="0" indent="0">
              <a:buNone/>
            </a:pPr>
            <a:r>
              <a:rPr lang="en-US" b="1" dirty="0"/>
              <a:t>Weekly Schedule Page</a:t>
            </a:r>
          </a:p>
          <a:p>
            <a:pPr marL="0" indent="0">
              <a:buNone/>
            </a:pPr>
            <a:r>
              <a:rPr lang="en-US" dirty="0"/>
              <a:t>The weekly Schedule provides </a:t>
            </a:r>
            <a:r>
              <a:rPr lang="en-US" b="1" dirty="0"/>
              <a:t>lecture notes</a:t>
            </a:r>
            <a:br>
              <a:rPr lang="en-US" dirty="0"/>
            </a:br>
            <a:r>
              <a:rPr lang="en-US" dirty="0"/>
              <a:t>(under </a:t>
            </a:r>
            <a:r>
              <a:rPr lang="en-US" b="1" dirty="0"/>
              <a:t>Reference</a:t>
            </a:r>
            <a:r>
              <a:rPr lang="en-US" dirty="0"/>
              <a:t> section in both </a:t>
            </a:r>
            <a:r>
              <a:rPr lang="en-US" b="1" dirty="0"/>
              <a:t>PDF</a:t>
            </a:r>
            <a:r>
              <a:rPr lang="en-US" dirty="0"/>
              <a:t> and </a:t>
            </a:r>
            <a:br>
              <a:rPr lang="en-US" dirty="0"/>
            </a:br>
            <a:r>
              <a:rPr lang="en-US" b="1" dirty="0"/>
              <a:t>PowerPoint</a:t>
            </a:r>
            <a:r>
              <a:rPr lang="en-US" dirty="0"/>
              <a:t> format).</a:t>
            </a:r>
            <a:br>
              <a:rPr lang="en-US" dirty="0"/>
            </a:br>
            <a:br>
              <a:rPr lang="en-US" dirty="0"/>
            </a:br>
            <a:r>
              <a:rPr lang="en-US" dirty="0"/>
              <a:t>The </a:t>
            </a:r>
            <a:r>
              <a:rPr lang="en-US" b="1" dirty="0"/>
              <a:t>Tutorials</a:t>
            </a:r>
            <a:r>
              <a:rPr lang="en-US" dirty="0"/>
              <a:t> section contains a weekly </a:t>
            </a:r>
            <a:br>
              <a:rPr lang="en-US" dirty="0"/>
            </a:br>
            <a:r>
              <a:rPr lang="en-US" b="1" dirty="0"/>
              <a:t>hands-on</a:t>
            </a:r>
            <a:r>
              <a:rPr lang="en-US" dirty="0"/>
              <a:t> </a:t>
            </a:r>
            <a:r>
              <a:rPr lang="en-US" b="1" dirty="0"/>
              <a:t>tutorial</a:t>
            </a:r>
            <a:r>
              <a:rPr lang="en-US" dirty="0"/>
              <a:t> that provide the student</a:t>
            </a:r>
            <a:br>
              <a:rPr lang="en-US" dirty="0"/>
            </a:br>
            <a:r>
              <a:rPr lang="en-US" dirty="0"/>
              <a:t>guided practice to become familiar with working</a:t>
            </a:r>
            <a:br>
              <a:rPr lang="en-US" dirty="0"/>
            </a:br>
            <a:r>
              <a:rPr lang="en-US" dirty="0"/>
              <a:t>in the Linux environment. These make up 30% of your final grade.</a:t>
            </a:r>
          </a:p>
          <a:p>
            <a:pPr marL="0" indent="0">
              <a:buNone/>
            </a:pPr>
            <a:r>
              <a:rPr lang="en-US" b="1" dirty="0"/>
              <a:t>NOTE:  </a:t>
            </a:r>
            <a:r>
              <a:rPr lang="en-US" dirty="0"/>
              <a:t>The areas highlighted in </a:t>
            </a:r>
            <a:r>
              <a:rPr lang="en-US" b="1" dirty="0"/>
              <a:t>YELLOW</a:t>
            </a:r>
            <a:r>
              <a:rPr lang="en-US" dirty="0"/>
              <a:t> are important (either lecture content or tutorial) for each week.</a:t>
            </a:r>
          </a:p>
        </p:txBody>
      </p:sp>
      <p:pic>
        <p:nvPicPr>
          <p:cNvPr id="4" name="Picture 4" descr="Graphical user interface, application, Word&#10;&#10;Description automatically generated">
            <a:extLst>
              <a:ext uri="{FF2B5EF4-FFF2-40B4-BE49-F238E27FC236}">
                <a16:creationId xmlns:a16="http://schemas.microsoft.com/office/drawing/2014/main" id="{36877CB5-012D-47AA-B552-544E6D76231F}"/>
              </a:ext>
            </a:extLst>
          </p:cNvPr>
          <p:cNvPicPr>
            <a:picLocks noChangeAspect="1"/>
          </p:cNvPicPr>
          <p:nvPr/>
        </p:nvPicPr>
        <p:blipFill>
          <a:blip r:embed="rId2"/>
          <a:stretch>
            <a:fillRect/>
          </a:stretch>
        </p:blipFill>
        <p:spPr>
          <a:xfrm>
            <a:off x="5281247" y="1717048"/>
            <a:ext cx="6729045" cy="1479827"/>
          </a:xfrm>
          <a:prstGeom prst="rect">
            <a:avLst/>
          </a:prstGeom>
        </p:spPr>
      </p:pic>
      <p:pic>
        <p:nvPicPr>
          <p:cNvPr id="5" name="Picture 7" descr="Graphical user interface, text, application&#10;&#10;Description automatically generated">
            <a:extLst>
              <a:ext uri="{FF2B5EF4-FFF2-40B4-BE49-F238E27FC236}">
                <a16:creationId xmlns:a16="http://schemas.microsoft.com/office/drawing/2014/main" id="{C0C54A82-1560-422B-AB43-D76D1C8572E9}"/>
              </a:ext>
            </a:extLst>
          </p:cNvPr>
          <p:cNvPicPr>
            <a:picLocks noChangeAspect="1"/>
          </p:cNvPicPr>
          <p:nvPr/>
        </p:nvPicPr>
        <p:blipFill>
          <a:blip r:embed="rId3"/>
          <a:stretch>
            <a:fillRect/>
          </a:stretch>
        </p:blipFill>
        <p:spPr>
          <a:xfrm>
            <a:off x="5320323" y="3487074"/>
            <a:ext cx="6689968" cy="2541083"/>
          </a:xfrm>
          <a:prstGeom prst="rect">
            <a:avLst/>
          </a:prstGeom>
        </p:spPr>
      </p:pic>
    </p:spTree>
    <p:extLst>
      <p:ext uri="{BB962C8B-B14F-4D97-AF65-F5344CB8AC3E}">
        <p14:creationId xmlns:p14="http://schemas.microsoft.com/office/powerpoint/2010/main" val="2316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9AC-DEC4-1147-BF51-3849E59AC39E}"/>
              </a:ext>
            </a:extLst>
          </p:cNvPr>
          <p:cNvSpPr>
            <a:spLocks noGrp="1"/>
          </p:cNvSpPr>
          <p:nvPr>
            <p:ph type="title"/>
          </p:nvPr>
        </p:nvSpPr>
        <p:spPr/>
        <p:txBody>
          <a:bodyPr>
            <a:normAutofit/>
          </a:bodyPr>
          <a:lstStyle/>
          <a:p>
            <a:r>
              <a:rPr lang="en-US" sz="2800"/>
              <a:t>Course Introduction</a:t>
            </a:r>
            <a:endParaRPr lang="en-US" sz="3000"/>
          </a:p>
        </p:txBody>
      </p:sp>
      <p:sp>
        <p:nvSpPr>
          <p:cNvPr id="3" name="Content Placeholder 2">
            <a:extLst>
              <a:ext uri="{FF2B5EF4-FFF2-40B4-BE49-F238E27FC236}">
                <a16:creationId xmlns:a16="http://schemas.microsoft.com/office/drawing/2014/main" id="{99DF4C7A-3854-7B4B-8D4F-4AD959A565DC}"/>
              </a:ext>
            </a:extLst>
          </p:cNvPr>
          <p:cNvSpPr>
            <a:spLocks noGrp="1"/>
          </p:cNvSpPr>
          <p:nvPr>
            <p:ph idx="1"/>
          </p:nvPr>
        </p:nvSpPr>
        <p:spPr>
          <a:xfrm>
            <a:off x="1451578" y="1706813"/>
            <a:ext cx="8397272" cy="4755771"/>
          </a:xfrm>
        </p:spPr>
        <p:txBody>
          <a:bodyPr>
            <a:normAutofit fontScale="85000" lnSpcReduction="20000"/>
          </a:bodyPr>
          <a:lstStyle/>
          <a:p>
            <a:pPr marL="0" indent="0">
              <a:buNone/>
            </a:pPr>
            <a:r>
              <a:rPr lang="en-CA" sz="2400" b="1" dirty="0"/>
              <a:t>Course Outline</a:t>
            </a:r>
          </a:p>
          <a:p>
            <a:pPr marL="0" indent="0">
              <a:buNone/>
            </a:pPr>
            <a:r>
              <a:rPr lang="en-CA" sz="2400" dirty="0"/>
              <a:t>Link:  </a:t>
            </a:r>
            <a:r>
              <a:rPr lang="en-CA" sz="2400" dirty="0">
                <a:hlinkClick r:id="rId2"/>
              </a:rPr>
              <a:t>https://ict.senecacollege.ca/course/osl640/</a:t>
            </a:r>
            <a:endParaRPr lang="en-CA" sz="2400" dirty="0"/>
          </a:p>
          <a:p>
            <a:pPr marL="0" indent="0">
              <a:buNone/>
            </a:pPr>
            <a:endParaRPr lang="en-US" dirty="0"/>
          </a:p>
          <a:p>
            <a:pPr marL="0" indent="0">
              <a:buNone/>
            </a:pPr>
            <a:r>
              <a:rPr lang="en-US" sz="2400" b="1" dirty="0"/>
              <a:t>Topics</a:t>
            </a:r>
          </a:p>
          <a:p>
            <a:r>
              <a:rPr lang="en-US" dirty="0"/>
              <a:t>Course Description</a:t>
            </a:r>
          </a:p>
          <a:p>
            <a:r>
              <a:rPr lang="en-US" dirty="0"/>
              <a:t>Modes of Instruction</a:t>
            </a:r>
          </a:p>
          <a:p>
            <a:r>
              <a:rPr lang="en-US" dirty="0"/>
              <a:t>Evaluation / Promotion Policy</a:t>
            </a:r>
          </a:p>
          <a:p>
            <a:r>
              <a:rPr lang="en-US" dirty="0"/>
              <a:t>Learning Outcomes / Topic Outline</a:t>
            </a:r>
            <a:br>
              <a:rPr lang="en-US" dirty="0"/>
            </a:br>
            <a:br>
              <a:rPr lang="en-US" dirty="0"/>
            </a:br>
            <a:br>
              <a:rPr lang="en-US" dirty="0"/>
            </a:br>
            <a:br>
              <a:rPr lang="en-US" dirty="0"/>
            </a:br>
            <a:br>
              <a:rPr lang="en-US" dirty="0"/>
            </a:br>
            <a:br>
              <a:rPr lang="en-US" dirty="0"/>
            </a:br>
            <a:endParaRPr lang="en-US" dirty="0"/>
          </a:p>
          <a:p>
            <a:endParaRPr lang="en-US" dirty="0"/>
          </a:p>
          <a:p>
            <a:endParaRPr lang="en-US" dirty="0"/>
          </a:p>
        </p:txBody>
      </p:sp>
      <p:pic>
        <p:nvPicPr>
          <p:cNvPr id="11" name="Picture 10" descr="Icon&#10;&#10;Description automatically generated">
            <a:extLst>
              <a:ext uri="{FF2B5EF4-FFF2-40B4-BE49-F238E27FC236}">
                <a16:creationId xmlns:a16="http://schemas.microsoft.com/office/drawing/2014/main" id="{0DE0867F-E020-9942-B675-CA64310DBC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45488" y="581669"/>
            <a:ext cx="1494933" cy="1494933"/>
          </a:xfrm>
          <a:prstGeom prst="rect">
            <a:avLst/>
          </a:prstGeom>
        </p:spPr>
      </p:pic>
    </p:spTree>
    <p:extLst>
      <p:ext uri="{BB962C8B-B14F-4D97-AF65-F5344CB8AC3E}">
        <p14:creationId xmlns:p14="http://schemas.microsoft.com/office/powerpoint/2010/main" val="34146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83d6e24e-72d9-475f-86bc-baec43385f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452DA2941485459CFE4F1403BD78A3" ma:contentTypeVersion="9" ma:contentTypeDescription="Create a new document." ma:contentTypeScope="" ma:versionID="357b321f808c3dafe873831e74252754">
  <xsd:schema xmlns:xsd="http://www.w3.org/2001/XMLSchema" xmlns:xs="http://www.w3.org/2001/XMLSchema" xmlns:p="http://schemas.microsoft.com/office/2006/metadata/properties" xmlns:ns2="83d6e24e-72d9-475f-86bc-baec43385f3c" targetNamespace="http://schemas.microsoft.com/office/2006/metadata/properties" ma:root="true" ma:fieldsID="420a8f89f5a6e51c7100d689e8b47153" ns2:_="">
    <xsd:import namespace="83d6e24e-72d9-475f-86bc-baec43385f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e24e-72d9-475f-86bc-baec43385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opic" ma:index="16" nillable="true" ma:displayName="Topic" ma:internalName="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709A86-ED12-4A0A-A6DA-58EF2C163F49}">
  <ds:schemaRefs>
    <ds:schemaRef ds:uri="http://schemas.microsoft.com/sharepoint/v3/contenttype/forms"/>
  </ds:schemaRefs>
</ds:datastoreItem>
</file>

<file path=customXml/itemProps2.xml><?xml version="1.0" encoding="utf-8"?>
<ds:datastoreItem xmlns:ds="http://schemas.openxmlformats.org/officeDocument/2006/customXml" ds:itemID="{E7697AA9-37FE-4DD0-B3E6-CFC70CF018F1}">
  <ds:schemaRefs>
    <ds:schemaRef ds:uri="http://schemas.microsoft.com/office/infopath/2007/PartnerControls"/>
    <ds:schemaRef ds:uri="http://purl.org/dc/elements/1.1/"/>
    <ds:schemaRef ds:uri="83d6e24e-72d9-475f-86bc-baec43385f3c"/>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8F8AEFC9-BCBD-4977-A415-D4DB16E47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e24e-72d9-475f-86bc-baec43385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{3D71E03E-4654-1148-BF73-F9F4AFE5A21B}tf10001119</Template>
  <TotalTime>7</TotalTime>
  <Words>4583</Words>
  <Application>Microsoft Office PowerPoint</Application>
  <PresentationFormat>Widescreen</PresentationFormat>
  <Paragraphs>364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Courier New</vt:lpstr>
      <vt:lpstr>Gill Sans MT</vt:lpstr>
      <vt:lpstr>Gallery</vt:lpstr>
      <vt:lpstr>  OSL640:  Introduction to open source systems         Week1:  lesson 1     Course Introduction / Unix and Linux Background    ACCESSING YOUR Linux Matrix server account   </vt:lpstr>
      <vt:lpstr>Lesson 1  topics</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UNIX and LINUX Background and features</vt:lpstr>
      <vt:lpstr>UNIX and LINUX Background and features</vt:lpstr>
      <vt:lpstr>UNIX and LINUX Background and features</vt:lpstr>
      <vt:lpstr>UNIX and LINUX Background and features</vt:lpstr>
      <vt:lpstr>UNIX and LINUX Background and features</vt:lpstr>
      <vt:lpstr>UNIX and LINUX Background and features</vt:lpstr>
      <vt:lpstr>UNIX and LINUX Background and features</vt:lpstr>
      <vt:lpstr>Periodic table of linux distributions (distros)</vt:lpstr>
      <vt:lpstr>Matrix Linux Server</vt:lpstr>
      <vt:lpstr>Matrix Linux Server</vt:lpstr>
      <vt:lpstr>Matrix Linux Server</vt:lpstr>
      <vt:lpstr>Matrix Linux Server</vt:lpstr>
      <vt:lpstr>Matrix Linux Server</vt:lpstr>
      <vt:lpstr>Matrix Linux Server</vt:lpstr>
      <vt:lpstr>Matrix Linux Server</vt:lpstr>
      <vt:lpstr>Matrix Linux Server</vt:lpstr>
      <vt:lpstr>Matrix Linux Server</vt:lpstr>
      <vt:lpstr>Matrix Linux Server</vt:lpstr>
      <vt:lpstr>Matrix Linux Server</vt:lpstr>
      <vt:lpstr>Matrix Linux Server</vt:lpstr>
      <vt:lpstr>Matrix Linux Server</vt:lpstr>
      <vt:lpstr>Hands-on Time / HOMEWORK</vt:lpstr>
      <vt:lpstr> OSL640:  Introduction to open source systems         Week1:  lesson 2     issuing Linux commands / Linux command help    command line editing    ONLINE tutorials / Student Learning groups    performing online ASSIGNMENTS   </vt:lpstr>
      <vt:lpstr>Lesson 2  topics</vt:lpstr>
      <vt:lpstr>Using your matrix account</vt:lpstr>
      <vt:lpstr>Using your matrix account</vt:lpstr>
      <vt:lpstr>Using your matrix account</vt:lpstr>
      <vt:lpstr>Managing Directories</vt:lpstr>
      <vt:lpstr>Using your matrix account</vt:lpstr>
      <vt:lpstr>Using your matrix account</vt:lpstr>
      <vt:lpstr>Managing Directories</vt:lpstr>
      <vt:lpstr>Getting practice issuing linux commands</vt:lpstr>
      <vt:lpstr>HOW TO BECOME SUCESSFUL in this course</vt:lpstr>
      <vt:lpstr>HOW TO BECOME SUCESSFUL in this course</vt:lpstr>
      <vt:lpstr>Getting practice issuing linux commands</vt:lpstr>
      <vt:lpstr>Hands-on Time / 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OSL640 - Week 1</dc:title>
  <dc:creator>Saul, Jennifer</dc:creator>
  <cp:lastModifiedBy>Jason Carman</cp:lastModifiedBy>
  <cp:revision>13</cp:revision>
  <dcterms:created xsi:type="dcterms:W3CDTF">2019-04-25T17:31:46Z</dcterms:created>
  <dcterms:modified xsi:type="dcterms:W3CDTF">2023-08-04T15:03:54Z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0x01010056452DA2941485459CFE4F1403BD78A3</vt:lpwstr>
  </property>
</Properties>
</file>