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55" r:id="rId4"/>
  </p:sldMasterIdLst>
  <p:notesMasterIdLst>
    <p:notesMasterId r:id="rId40"/>
  </p:notesMasterIdLst>
  <p:sldIdLst>
    <p:sldId id="301" r:id="rId5"/>
    <p:sldId id="257" r:id="rId6"/>
    <p:sldId id="478" r:id="rId7"/>
    <p:sldId id="369" r:id="rId8"/>
    <p:sldId id="474" r:id="rId9"/>
    <p:sldId id="440" r:id="rId10"/>
    <p:sldId id="371" r:id="rId11"/>
    <p:sldId id="441" r:id="rId12"/>
    <p:sldId id="442" r:id="rId13"/>
    <p:sldId id="443" r:id="rId14"/>
    <p:sldId id="444" r:id="rId15"/>
    <p:sldId id="469" r:id="rId16"/>
    <p:sldId id="445" r:id="rId17"/>
    <p:sldId id="362" r:id="rId18"/>
    <p:sldId id="351" r:id="rId19"/>
    <p:sldId id="352" r:id="rId20"/>
    <p:sldId id="419" r:id="rId21"/>
    <p:sldId id="446" r:id="rId22"/>
    <p:sldId id="475" r:id="rId23"/>
    <p:sldId id="477" r:id="rId24"/>
    <p:sldId id="476" r:id="rId25"/>
    <p:sldId id="449" r:id="rId26"/>
    <p:sldId id="459" r:id="rId27"/>
    <p:sldId id="462" r:id="rId28"/>
    <p:sldId id="451" r:id="rId29"/>
    <p:sldId id="463" r:id="rId30"/>
    <p:sldId id="464" r:id="rId31"/>
    <p:sldId id="465" r:id="rId32"/>
    <p:sldId id="471" r:id="rId33"/>
    <p:sldId id="472" r:id="rId34"/>
    <p:sldId id="455" r:id="rId35"/>
    <p:sldId id="456" r:id="rId36"/>
    <p:sldId id="473" r:id="rId37"/>
    <p:sldId id="387" r:id="rId38"/>
    <p:sldId id="363" r:id="rId3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1A23B9-65C8-4C92-912E-56ADBD01E8AB}" v="88" dt="2021-07-22T16:45:20.977"/>
    <p1510:client id="{BD68C091-301A-42CA-BFA5-4BFB45C89E41}" v="6" dt="2021-07-22T16:46:10.23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9216"/>
    <p:restoredTop sz="94659"/>
  </p:normalViewPr>
  <p:slideViewPr>
    <p:cSldViewPr snapToGrid="0" snapToObjects="1">
      <p:cViewPr varScale="1">
        <p:scale>
          <a:sx n="103" d="100"/>
          <a:sy n="103" d="100"/>
        </p:scale>
        <p:origin x="114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notesMaster" Target="notesMasters/notesMaster1.xml"/><Relationship Id="rId45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son Carman" userId="S::jason.carman@senecacollege.ca::1f74b0c8-6da4-4004-8dc4-296d09d1a81f" providerId="AD" clId="Web-{0D1A23B9-65C8-4C92-912E-56ADBD01E8AB}"/>
    <pc:docChg chg="modSld">
      <pc:chgData name="Jason Carman" userId="S::jason.carman@senecacollege.ca::1f74b0c8-6da4-4004-8dc4-296d09d1a81f" providerId="AD" clId="Web-{0D1A23B9-65C8-4C92-912E-56ADBD01E8AB}" dt="2021-07-22T16:45:20.914" v="45" actId="20577"/>
      <pc:docMkLst>
        <pc:docMk/>
      </pc:docMkLst>
      <pc:sldChg chg="modSp">
        <pc:chgData name="Jason Carman" userId="S::jason.carman@senecacollege.ca::1f74b0c8-6da4-4004-8dc4-296d09d1a81f" providerId="AD" clId="Web-{0D1A23B9-65C8-4C92-912E-56ADBD01E8AB}" dt="2021-07-22T16:40:59.095" v="2" actId="20577"/>
        <pc:sldMkLst>
          <pc:docMk/>
          <pc:sldMk cId="1986477174" sldId="301"/>
        </pc:sldMkLst>
        <pc:spChg chg="mod">
          <ac:chgData name="Jason Carman" userId="S::jason.carman@senecacollege.ca::1f74b0c8-6da4-4004-8dc4-296d09d1a81f" providerId="AD" clId="Web-{0D1A23B9-65C8-4C92-912E-56ADBD01E8AB}" dt="2021-07-22T16:40:59.095" v="2" actId="20577"/>
          <ac:spMkLst>
            <pc:docMk/>
            <pc:sldMk cId="1986477174" sldId="301"/>
            <ac:spMk id="2" creationId="{1AF487AF-3253-5F42-B599-57667778EABD}"/>
          </ac:spMkLst>
        </pc:spChg>
      </pc:sldChg>
      <pc:sldChg chg="modSp">
        <pc:chgData name="Jason Carman" userId="S::jason.carman@senecacollege.ca::1f74b0c8-6da4-4004-8dc4-296d09d1a81f" providerId="AD" clId="Web-{0D1A23B9-65C8-4C92-912E-56ADBD01E8AB}" dt="2021-07-22T16:43:52.209" v="34" actId="20577"/>
        <pc:sldMkLst>
          <pc:docMk/>
          <pc:sldMk cId="2368654345" sldId="351"/>
        </pc:sldMkLst>
        <pc:spChg chg="mod">
          <ac:chgData name="Jason Carman" userId="S::jason.carman@senecacollege.ca::1f74b0c8-6da4-4004-8dc4-296d09d1a81f" providerId="AD" clId="Web-{0D1A23B9-65C8-4C92-912E-56ADBD01E8AB}" dt="2021-07-22T16:43:52.209" v="34" actId="20577"/>
          <ac:spMkLst>
            <pc:docMk/>
            <pc:sldMk cId="2368654345" sldId="351"/>
            <ac:spMk id="2" creationId="{1AF487AF-3253-5F42-B599-57667778EABD}"/>
          </ac:spMkLst>
        </pc:spChg>
      </pc:sldChg>
      <pc:sldChg chg="modSp">
        <pc:chgData name="Jason Carman" userId="S::jason.carman@senecacollege.ca::1f74b0c8-6da4-4004-8dc4-296d09d1a81f" providerId="AD" clId="Web-{0D1A23B9-65C8-4C92-912E-56ADBD01E8AB}" dt="2021-07-22T16:44:02.303" v="39" actId="20577"/>
        <pc:sldMkLst>
          <pc:docMk/>
          <pc:sldMk cId="1904981364" sldId="352"/>
        </pc:sldMkLst>
        <pc:spChg chg="mod">
          <ac:chgData name="Jason Carman" userId="S::jason.carman@senecacollege.ca::1f74b0c8-6da4-4004-8dc4-296d09d1a81f" providerId="AD" clId="Web-{0D1A23B9-65C8-4C92-912E-56ADBD01E8AB}" dt="2021-07-22T16:44:02.303" v="39" actId="20577"/>
          <ac:spMkLst>
            <pc:docMk/>
            <pc:sldMk cId="1904981364" sldId="352"/>
            <ac:spMk id="3" creationId="{99DF4C7A-3854-7B4B-8D4F-4AD959A565DC}"/>
          </ac:spMkLst>
        </pc:spChg>
      </pc:sldChg>
      <pc:sldChg chg="modSp">
        <pc:chgData name="Jason Carman" userId="S::jason.carman@senecacollege.ca::1f74b0c8-6da4-4004-8dc4-296d09d1a81f" providerId="AD" clId="Web-{0D1A23B9-65C8-4C92-912E-56ADBD01E8AB}" dt="2021-07-22T16:43:42.271" v="32" actId="20577"/>
        <pc:sldMkLst>
          <pc:docMk/>
          <pc:sldMk cId="3459293961" sldId="362"/>
        </pc:sldMkLst>
        <pc:spChg chg="mod">
          <ac:chgData name="Jason Carman" userId="S::jason.carman@senecacollege.ca::1f74b0c8-6da4-4004-8dc4-296d09d1a81f" providerId="AD" clId="Web-{0D1A23B9-65C8-4C92-912E-56ADBD01E8AB}" dt="2021-07-22T16:43:42.271" v="32" actId="20577"/>
          <ac:spMkLst>
            <pc:docMk/>
            <pc:sldMk cId="3459293961" sldId="362"/>
            <ac:spMk id="3" creationId="{99DF4C7A-3854-7B4B-8D4F-4AD959A565DC}"/>
          </ac:spMkLst>
        </pc:spChg>
      </pc:sldChg>
      <pc:sldChg chg="modSp">
        <pc:chgData name="Jason Carman" userId="S::jason.carman@senecacollege.ca::1f74b0c8-6da4-4004-8dc4-296d09d1a81f" providerId="AD" clId="Web-{0D1A23B9-65C8-4C92-912E-56ADBD01E8AB}" dt="2021-07-22T16:45:20.914" v="45" actId="20577"/>
        <pc:sldMkLst>
          <pc:docMk/>
          <pc:sldMk cId="4059258074" sldId="363"/>
        </pc:sldMkLst>
        <pc:spChg chg="mod">
          <ac:chgData name="Jason Carman" userId="S::jason.carman@senecacollege.ca::1f74b0c8-6da4-4004-8dc4-296d09d1a81f" providerId="AD" clId="Web-{0D1A23B9-65C8-4C92-912E-56ADBD01E8AB}" dt="2021-07-22T16:45:20.914" v="45" actId="20577"/>
          <ac:spMkLst>
            <pc:docMk/>
            <pc:sldMk cId="4059258074" sldId="363"/>
            <ac:spMk id="3" creationId="{99DF4C7A-3854-7B4B-8D4F-4AD959A565DC}"/>
          </ac:spMkLst>
        </pc:spChg>
      </pc:sldChg>
      <pc:sldChg chg="modSp">
        <pc:chgData name="Jason Carman" userId="S::jason.carman@senecacollege.ca::1f74b0c8-6da4-4004-8dc4-296d09d1a81f" providerId="AD" clId="Web-{0D1A23B9-65C8-4C92-912E-56ADBD01E8AB}" dt="2021-07-22T16:42:43.535" v="29" actId="20577"/>
        <pc:sldMkLst>
          <pc:docMk/>
          <pc:sldMk cId="663243784" sldId="445"/>
        </pc:sldMkLst>
        <pc:spChg chg="mod">
          <ac:chgData name="Jason Carman" userId="S::jason.carman@senecacollege.ca::1f74b0c8-6da4-4004-8dc4-296d09d1a81f" providerId="AD" clId="Web-{0D1A23B9-65C8-4C92-912E-56ADBD01E8AB}" dt="2021-07-22T16:42:43.535" v="29" actId="20577"/>
          <ac:spMkLst>
            <pc:docMk/>
            <pc:sldMk cId="663243784" sldId="445"/>
            <ac:spMk id="3" creationId="{99DF4C7A-3854-7B4B-8D4F-4AD959A565DC}"/>
          </ac:spMkLst>
        </pc:spChg>
      </pc:sldChg>
    </pc:docChg>
  </pc:docChgLst>
  <pc:docChgLst>
    <pc:chgData name="Jason Carman" userId="S::jason.carman@senecacollege.ca::1f74b0c8-6da4-4004-8dc4-296d09d1a81f" providerId="AD" clId="Web-{BD68C091-301A-42CA-BFA5-4BFB45C89E41}"/>
    <pc:docChg chg="modSld">
      <pc:chgData name="Jason Carman" userId="S::jason.carman@senecacollege.ca::1f74b0c8-6da4-4004-8dc4-296d09d1a81f" providerId="AD" clId="Web-{BD68C091-301A-42CA-BFA5-4BFB45C89E41}" dt="2021-07-22T16:46:10.234" v="2" actId="20577"/>
      <pc:docMkLst>
        <pc:docMk/>
      </pc:docMkLst>
      <pc:sldChg chg="modSp">
        <pc:chgData name="Jason Carman" userId="S::jason.carman@senecacollege.ca::1f74b0c8-6da4-4004-8dc4-296d09d1a81f" providerId="AD" clId="Web-{BD68C091-301A-42CA-BFA5-4BFB45C89E41}" dt="2021-07-22T16:46:10.234" v="2" actId="20577"/>
        <pc:sldMkLst>
          <pc:docMk/>
          <pc:sldMk cId="2368654345" sldId="351"/>
        </pc:sldMkLst>
        <pc:spChg chg="mod">
          <ac:chgData name="Jason Carman" userId="S::jason.carman@senecacollege.ca::1f74b0c8-6da4-4004-8dc4-296d09d1a81f" providerId="AD" clId="Web-{BD68C091-301A-42CA-BFA5-4BFB45C89E41}" dt="2021-07-22T16:46:10.234" v="2" actId="20577"/>
          <ac:spMkLst>
            <pc:docMk/>
            <pc:sldMk cId="2368654345" sldId="351"/>
            <ac:spMk id="2" creationId="{1AF487AF-3253-5F42-B599-57667778EAB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107E4A-59D9-C648-BC62-133DA4EC414F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E4455B-62BF-5D44-9335-C2CCD755C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4094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1357F-A277-7442-BEE7-4FE250216E54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89842BE6-C510-F641-8D21-F1C49E246023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3102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1357F-A277-7442-BEE7-4FE250216E54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42BE6-C510-F641-8D21-F1C49E246023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40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1357F-A277-7442-BEE7-4FE250216E54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42BE6-C510-F641-8D21-F1C49E246023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533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1357F-A277-7442-BEE7-4FE250216E54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42BE6-C510-F641-8D21-F1C49E246023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6543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1357F-A277-7442-BEE7-4FE250216E54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42BE6-C510-F641-8D21-F1C49E246023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7885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1357F-A277-7442-BEE7-4FE250216E54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42BE6-C510-F641-8D21-F1C49E246023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5035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1357F-A277-7442-BEE7-4FE250216E54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42BE6-C510-F641-8D21-F1C49E246023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1436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1357F-A277-7442-BEE7-4FE250216E54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42BE6-C510-F641-8D21-F1C49E246023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3035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1357F-A277-7442-BEE7-4FE250216E54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42BE6-C510-F641-8D21-F1C49E2460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464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1357F-A277-7442-BEE7-4FE250216E54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42BE6-C510-F641-8D21-F1C49E246023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4358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AB1357F-A277-7442-BEE7-4FE250216E54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42BE6-C510-F641-8D21-F1C49E246023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9862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B1357F-A277-7442-BEE7-4FE250216E54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89842BE6-C510-F641-8D21-F1C49E246023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5758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6" r:id="rId1"/>
    <p:sldLayoutId id="2147483857" r:id="rId2"/>
    <p:sldLayoutId id="2147483858" r:id="rId3"/>
    <p:sldLayoutId id="2147483859" r:id="rId4"/>
    <p:sldLayoutId id="2147483860" r:id="rId5"/>
    <p:sldLayoutId id="2147483861" r:id="rId6"/>
    <p:sldLayoutId id="2147483862" r:id="rId7"/>
    <p:sldLayoutId id="2147483863" r:id="rId8"/>
    <p:sldLayoutId id="2147483864" r:id="rId9"/>
    <p:sldLayoutId id="2147483865" r:id="rId10"/>
    <p:sldLayoutId id="214748386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creativecommons.org/licenses/by-sa/3.0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Octicons-file-text.svg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Octicons-file-text.svg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Octicons-file-text.svg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clix.tiss.edu/curriculum/teacher-professional-development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iki.cdot.senecacollege.ca/wiki/Tutorial_11_-_SED_%26_AWKLINUX_PRACTICE_QUESTIONS" TargetMode="External"/><Relationship Id="rId2" Type="http://schemas.openxmlformats.org/officeDocument/2006/relationships/hyperlink" Target="https://wiki.cdot.senecacollege.ca/wiki/Tutorial_11_-_SED_%26_AWK#INVESTIGATION_1:_USING_THE_SED_UTILITY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creativecommons.org/licenses/by-sa/3.0/" TargetMode="Externa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geeksforgeeks.org/awk-command-unixlinux-examples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ommons.wikimedia.org/wiki/File:Noun_Project_spreadsheet_icon_773827.svg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Noun_Project_spreadsheet_icon_773827.svg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Noun_Project_spreadsheet_icon_773827.svg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Noun_Project_spreadsheet_icon_773827.svg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Noun_Project_spreadsheet_icon_773827.svg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Noun_Project_spreadsheet_icon_773827.svg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Noun_Project_spreadsheet_icon_773827.svg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Noun_Project_spreadsheet_icon_773827.svg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Noun_Project_spreadsheet_icon_773827.svg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Noun_Project_spreadsheet_icon_773827.svg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Noun_Project_spreadsheet_icon_773827.svg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Noun_Project_spreadsheet_icon_773827.svg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Noun_Project_spreadsheet_icon_773827.svg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Octicons-file-text.svg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Noun_Project_spreadsheet_icon_773827.svg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Noun_Project_spreadsheet_icon_773827.svg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Noun_Project_spreadsheet_icon_773827.svg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Noun_Project_spreadsheet_icon_773827.svg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clix.tiss.edu/curriculum/teacher-professional-development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wiki.cdot.senecacollege.ca/wiki/Tutorial_11_-_SED_%26_AWK#LINUX_PRACTICE_QUESTIONS" TargetMode="External"/><Relationship Id="rId2" Type="http://schemas.openxmlformats.org/officeDocument/2006/relationships/hyperlink" Target="https://wiki.cdot.senecacollege.ca/wiki/Tutorial_11_-_SED_%26_AWK#INVESTIGATION_2:_USING_THE_AWK_UTILITY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Octicons-file-text.svg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Octicons-file-text.svg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Octicons-file-text.svg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Octicons-file-text.svg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Octicons-file-text.svg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Octicons-file-text.svg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F487AF-3253-5F42-B599-57667778EA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64987" y="802298"/>
            <a:ext cx="9089865" cy="382232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sz="2700" dirty="0"/>
              <a:t>  </a:t>
            </a:r>
            <a:r>
              <a:rPr lang="en-US" sz="2700" dirty="0">
                <a:ea typeface="+mj-lt"/>
                <a:cs typeface="+mj-lt"/>
              </a:rPr>
              <a:t>OSL640:  INTRODUCTION TO OPEN SOURCE SYSTEMS </a:t>
            </a:r>
            <a:br>
              <a:rPr lang="en-US" dirty="0"/>
            </a:br>
            <a:r>
              <a:rPr lang="en-US" sz="1200" dirty="0"/>
              <a:t> </a:t>
            </a:r>
            <a:br>
              <a:rPr lang="en-US" dirty="0"/>
            </a:br>
            <a:r>
              <a:rPr lang="en-US" sz="2200" dirty="0"/>
              <a:t>  </a:t>
            </a:r>
            <a:br>
              <a:rPr lang="en-US" sz="2200" dirty="0"/>
            </a:br>
            <a:r>
              <a:rPr lang="en-US" sz="2200" dirty="0"/>
              <a:t>   </a:t>
            </a:r>
            <a:r>
              <a:rPr lang="en-US" sz="2200" dirty="0">
                <a:solidFill>
                  <a:srgbClr val="0070C0"/>
                </a:solidFill>
              </a:rPr>
              <a:t>Week 11 lesson 1</a:t>
            </a:r>
            <a:br>
              <a:rPr lang="en-US" sz="2200" dirty="0">
                <a:solidFill>
                  <a:srgbClr val="0070C0"/>
                </a:solidFill>
              </a:rPr>
            </a:br>
            <a:br>
              <a:rPr lang="en-US" sz="2200" dirty="0"/>
            </a:br>
            <a:r>
              <a:rPr lang="en-US" sz="2200" dirty="0">
                <a:solidFill>
                  <a:srgbClr val="0070C0"/>
                </a:solidFill>
              </a:rPr>
              <a:t>   </a:t>
            </a:r>
            <a:r>
              <a:rPr lang="en-CA" sz="2200" dirty="0">
                <a:solidFill>
                  <a:srgbClr val="0070C0"/>
                </a:solidFill>
              </a:rPr>
              <a:t>The sed utility </a:t>
            </a:r>
            <a:br>
              <a:rPr lang="en-CA" sz="2200" dirty="0">
                <a:solidFill>
                  <a:srgbClr val="0070C0"/>
                </a:solidFill>
              </a:rPr>
            </a:br>
            <a:r>
              <a:rPr lang="en-CA" sz="2200" dirty="0">
                <a:solidFill>
                  <a:srgbClr val="0070C0"/>
                </a:solidFill>
              </a:rPr>
              <a:t>   </a:t>
            </a:r>
            <a:br>
              <a:rPr lang="en-CA" dirty="0"/>
            </a:br>
            <a:br>
              <a:rPr lang="en-US" sz="2400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414268-12DB-0E46-BFC6-B15A495215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4988" y="4941662"/>
            <a:ext cx="9089864" cy="977621"/>
          </a:xfrm>
        </p:spPr>
        <p:txBody>
          <a:bodyPr>
            <a:normAutofit/>
          </a:bodyPr>
          <a:lstStyle/>
          <a:p>
            <a:r>
              <a:rPr lang="en-CA" dirty="0"/>
              <a:t>Photos and icons used in this slide show are licensed under </a:t>
            </a:r>
            <a:r>
              <a:rPr lang="en-CA" dirty="0">
                <a:hlinkClick r:id="rId2"/>
              </a:rPr>
              <a:t>CC BY-SA</a:t>
            </a:r>
            <a:endParaRPr lang="en-CA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4771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829AC-DEC4-1147-BF51-3849E59AC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Sed utility</a:t>
            </a:r>
            <a:endParaRPr lang="en-US" sz="3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DF4C7A-3854-7B4B-8D4F-4AD959A56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7" y="1706813"/>
            <a:ext cx="5711223" cy="475577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CA" sz="2400" b="1" dirty="0"/>
              <a:t>Example 4</a:t>
            </a:r>
            <a:br>
              <a:rPr lang="en-CA" b="1" dirty="0"/>
            </a:br>
            <a:br>
              <a:rPr lang="en-CA" b="1" dirty="0"/>
            </a:br>
            <a:r>
              <a:rPr lang="en-CA" dirty="0"/>
              <a:t>The following sed command displays a </a:t>
            </a:r>
            <a:r>
              <a:rPr lang="en-CA" b="1" dirty="0"/>
              <a:t>TAB</a:t>
            </a:r>
            <a:r>
              <a:rPr lang="en-CA" dirty="0"/>
              <a:t> character</a:t>
            </a:r>
            <a:br>
              <a:rPr lang="en-CA" dirty="0"/>
            </a:br>
            <a:r>
              <a:rPr lang="en-CA" dirty="0"/>
              <a:t>for lines contained in a file. </a:t>
            </a:r>
            <a:br>
              <a:rPr lang="en-CA" dirty="0"/>
            </a:br>
            <a:endParaRPr lang="en-CA" dirty="0"/>
          </a:p>
          <a:p>
            <a:pPr marL="0" indent="0">
              <a:buNone/>
            </a:pPr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$ sed 's/^./\t&amp;/' readme </a:t>
            </a:r>
            <a:b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  <a:t>   Line one. </a:t>
            </a:r>
            <a:b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  <a:t>   The second line. </a:t>
            </a:r>
            <a:b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  <a:t>   The third. </a:t>
            </a:r>
            <a:b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  <a:t>   etc...</a:t>
            </a:r>
            <a:b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CA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2FEBBB0-8579-C64A-9BE7-A644EBBA126B}"/>
              </a:ext>
            </a:extLst>
          </p:cNvPr>
          <p:cNvSpPr txBox="1"/>
          <p:nvPr/>
        </p:nvSpPr>
        <p:spPr>
          <a:xfrm>
            <a:off x="6653494" y="2972922"/>
            <a:ext cx="5113867" cy="203132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CA" sz="1400" dirty="0"/>
              <a:t>The regular expression in the following instruction (</a:t>
            </a:r>
            <a:r>
              <a:rPr lang="en-CA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^.</a:t>
            </a:r>
            <a:r>
              <a:rPr lang="en-CA" sz="1400" dirty="0"/>
              <a:t>) matches one character at the beginning of every line that is not empty. </a:t>
            </a:r>
          </a:p>
          <a:p>
            <a:endParaRPr lang="en-CA" sz="1400" dirty="0"/>
          </a:p>
          <a:p>
            <a:r>
              <a:rPr lang="en-CA" sz="1400" dirty="0"/>
              <a:t> The replacement string (between the second and third forward slashes) contains a backslash escape sequence that represents </a:t>
            </a:r>
            <a:br>
              <a:rPr lang="en-CA" sz="1400" dirty="0"/>
            </a:br>
            <a:r>
              <a:rPr lang="en-CA" sz="1400" dirty="0"/>
              <a:t>a </a:t>
            </a:r>
            <a:r>
              <a:rPr lang="en-CA" sz="1400" b="1" dirty="0"/>
              <a:t>TAB</a:t>
            </a:r>
            <a:r>
              <a:rPr lang="en-CA" sz="1400" dirty="0"/>
              <a:t> character </a:t>
            </a:r>
            <a:r>
              <a:rPr lang="en-CA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(\t</a:t>
            </a:r>
            <a:r>
              <a:rPr lang="en-CA" sz="1400" dirty="0"/>
              <a:t>) followed by an ampersand (</a:t>
            </a:r>
            <a:r>
              <a:rPr lang="en-CA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CA" sz="1400" dirty="0"/>
              <a:t>). </a:t>
            </a:r>
          </a:p>
          <a:p>
            <a:endParaRPr lang="en-CA" sz="1400" dirty="0"/>
          </a:p>
          <a:p>
            <a:r>
              <a:rPr lang="en-CA" sz="1400" dirty="0"/>
              <a:t>The </a:t>
            </a:r>
            <a:r>
              <a:rPr lang="en-CA" sz="1400" b="1" dirty="0"/>
              <a:t>ampersand</a:t>
            </a:r>
            <a:r>
              <a:rPr lang="en-CA" sz="1400" dirty="0"/>
              <a:t> character (</a:t>
            </a:r>
            <a:r>
              <a:rPr lang="en-CA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CA" sz="1400" dirty="0"/>
              <a:t>) takes on the value of what the regular expression matched.</a:t>
            </a:r>
            <a:endParaRPr lang="en-US" sz="1400" dirty="0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7EB81E9B-C984-F947-A897-93B0F1ED0421}"/>
              </a:ext>
            </a:extLst>
          </p:cNvPr>
          <p:cNvCxnSpPr>
            <a:cxnSpLocks/>
          </p:cNvCxnSpPr>
          <p:nvPr/>
        </p:nvCxnSpPr>
        <p:spPr>
          <a:xfrm flipH="1">
            <a:off x="5138166" y="3223684"/>
            <a:ext cx="123358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1EC65606-69D4-4D4B-8B1F-47207EF8D2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0594430" y="715237"/>
            <a:ext cx="920848" cy="1227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803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829AC-DEC4-1147-BF51-3849E59AC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Sed utility</a:t>
            </a:r>
            <a:endParaRPr lang="en-US" sz="3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DF4C7A-3854-7B4B-8D4F-4AD959A56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7" y="1706813"/>
            <a:ext cx="5711223" cy="475577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CA" sz="2400" b="1" dirty="0"/>
              <a:t>Example 5</a:t>
            </a:r>
            <a:br>
              <a:rPr lang="en-CA" sz="2400" b="1" dirty="0"/>
            </a:br>
            <a:br>
              <a:rPr lang="en-CA" sz="2400" b="1" dirty="0"/>
            </a:br>
            <a:r>
              <a:rPr lang="en-CA" dirty="0"/>
              <a:t>The following sed command uses a </a:t>
            </a:r>
            <a:r>
              <a:rPr lang="en-CA" b="1" dirty="0"/>
              <a:t>regular expression</a:t>
            </a:r>
            <a:br>
              <a:rPr lang="en-CA" dirty="0"/>
            </a:br>
            <a:r>
              <a:rPr lang="en-CA" dirty="0"/>
              <a:t>and the </a:t>
            </a:r>
            <a:r>
              <a:rPr lang="en-CA" b="1" dirty="0"/>
              <a:t>quit</a:t>
            </a:r>
            <a:r>
              <a:rPr lang="en-CA" dirty="0"/>
              <a:t> instruction.</a:t>
            </a:r>
            <a:br>
              <a:rPr lang="en-CA" dirty="0"/>
            </a:br>
            <a:endParaRPr lang="en-CA" dirty="0"/>
          </a:p>
          <a:p>
            <a:pPr marL="0" indent="0">
              <a:buNone/>
            </a:pPr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sed '/[0-9][0-9][0-9]$/ q' </a:t>
            </a:r>
            <a:r>
              <a:rPr lang="en-CA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myfile</a:t>
            </a:r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b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dirty="0" err="1">
                <a:latin typeface="Courier New" panose="02070309020205020404" pitchFamily="49" charset="0"/>
                <a:cs typeface="Courier New" panose="02070309020205020404" pitchFamily="49" charset="0"/>
              </a:rPr>
              <a:t>sfun</a:t>
            </a:r>
            <a: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  <a:t> 11 </a:t>
            </a:r>
            <a:b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  <a:t>cool 12 </a:t>
            </a:r>
            <a:b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  <a:t>Super 12a </a:t>
            </a:r>
            <a:b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  <a:t>Happy112</a:t>
            </a:r>
            <a:b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CA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2FEBBB0-8579-C64A-9BE7-A644EBBA126B}"/>
              </a:ext>
            </a:extLst>
          </p:cNvPr>
          <p:cNvSpPr txBox="1"/>
          <p:nvPr/>
        </p:nvSpPr>
        <p:spPr>
          <a:xfrm>
            <a:off x="6993467" y="3129226"/>
            <a:ext cx="5198533" cy="18158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CA" sz="1400" dirty="0"/>
              <a:t>The regular expression in the following expression </a:t>
            </a:r>
            <a:br>
              <a:rPr lang="en-CA" sz="1400" dirty="0"/>
            </a:br>
            <a:r>
              <a:rPr lang="en-CA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[0-9][0-9][0-9]$ </a:t>
            </a:r>
            <a:r>
              <a:rPr lang="en-CA" sz="1400" dirty="0"/>
              <a:t>matches </a:t>
            </a:r>
            <a:r>
              <a:rPr lang="en-CA" sz="1400" b="1" dirty="0"/>
              <a:t>three digits </a:t>
            </a:r>
            <a:r>
              <a:rPr lang="en-CA" sz="1400" dirty="0"/>
              <a:t>at the </a:t>
            </a:r>
            <a:r>
              <a:rPr lang="en-CA" sz="1400" u="sng" dirty="0"/>
              <a:t>end</a:t>
            </a:r>
            <a:r>
              <a:rPr lang="en-CA" sz="1400" dirty="0"/>
              <a:t> of a line.</a:t>
            </a:r>
          </a:p>
          <a:p>
            <a:endParaRPr lang="en-CA" sz="1400" dirty="0"/>
          </a:p>
          <a:p>
            <a:r>
              <a:rPr lang="en-CA" sz="1400" dirty="0"/>
              <a:t>The command will process the file, one-line at a time, beginning at the top and (by default) outputting each line to standard output. </a:t>
            </a:r>
            <a:br>
              <a:rPr lang="en-CA" sz="1400" dirty="0"/>
            </a:br>
            <a:br>
              <a:rPr lang="en-CA" sz="1400" dirty="0"/>
            </a:br>
            <a:r>
              <a:rPr lang="en-CA" sz="1400" dirty="0"/>
              <a:t>Once the regular expression is matched, it will display the matched line and stop processing the </a:t>
            </a:r>
            <a:r>
              <a:rPr lang="en-CA" sz="1400" i="1" dirty="0"/>
              <a:t>sed</a:t>
            </a:r>
            <a:r>
              <a:rPr lang="en-CA" sz="1400" dirty="0"/>
              <a:t> command.</a:t>
            </a:r>
            <a:endParaRPr lang="en-US" sz="1400" dirty="0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7EB81E9B-C984-F947-A897-93B0F1ED0421}"/>
              </a:ext>
            </a:extLst>
          </p:cNvPr>
          <p:cNvCxnSpPr>
            <a:cxnSpLocks/>
          </p:cNvCxnSpPr>
          <p:nvPr/>
        </p:nvCxnSpPr>
        <p:spPr>
          <a:xfrm flipH="1">
            <a:off x="4862601" y="3674533"/>
            <a:ext cx="1891063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0DD5E088-6F0F-5A4F-A077-C5BB689D5A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0594430" y="715237"/>
            <a:ext cx="920848" cy="1227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0873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829AC-DEC4-1147-BF51-3849E59AC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sed utility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DF4C7A-3854-7B4B-8D4F-4AD959A56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80" y="1706813"/>
            <a:ext cx="7506153" cy="475577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CA" b="1" dirty="0"/>
              <a:t>Using sed Utility as a Filter with Pipeline Commands</a:t>
            </a:r>
            <a:br>
              <a:rPr lang="en-CA" dirty="0"/>
            </a:br>
            <a:endParaRPr lang="en-CA" dirty="0"/>
          </a:p>
          <a:p>
            <a:pPr marL="0" indent="0" fontAlgn="base">
              <a:buNone/>
            </a:pPr>
            <a:r>
              <a:rPr lang="en-CA" sz="1800" dirty="0"/>
              <a:t>Although sed can be used as a streaming editor for text contained within a text file, the sed command can also be used as a </a:t>
            </a:r>
            <a:r>
              <a:rPr lang="en-CA" sz="1800" b="1" dirty="0"/>
              <a:t>filter</a:t>
            </a:r>
            <a:r>
              <a:rPr lang="en-CA" sz="1800" dirty="0"/>
              <a:t> within a </a:t>
            </a:r>
            <a:r>
              <a:rPr lang="en-CA" sz="1800" b="1" dirty="0"/>
              <a:t>pipeline command</a:t>
            </a:r>
            <a:r>
              <a:rPr lang="en-CA" sz="1800" dirty="0"/>
              <a:t>.</a:t>
            </a:r>
            <a:br>
              <a:rPr lang="en-CA" sz="1800" dirty="0"/>
            </a:br>
            <a:endParaRPr lang="en-CA" sz="1800" dirty="0"/>
          </a:p>
          <a:p>
            <a:pPr marL="0" indent="0" fontAlgn="base">
              <a:buNone/>
            </a:pPr>
            <a:r>
              <a:rPr lang="en-CA" sz="1800" b="1" dirty="0"/>
              <a:t>Examples</a:t>
            </a:r>
            <a:br>
              <a:rPr lang="en-CA" sz="1800" dirty="0"/>
            </a:br>
            <a:br>
              <a:rPr lang="en-CA" sz="1800" dirty="0"/>
            </a:br>
            <a:r>
              <a:rPr lang="en-CA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ls | sed 's/^[0-9]/x/g’</a:t>
            </a:r>
            <a:br>
              <a:rPr lang="en-CA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echo “I like Linux” | sed 's/ /,/g'</a:t>
            </a:r>
            <a:br>
              <a:rPr lang="en-CA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lang="en-CA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lang="en-CA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lang="en-CA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lang="en-CA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lang="en-CA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lang="en-CA" dirty="0"/>
            </a:br>
            <a:endParaRPr lang="en-CA" dirty="0"/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6BF865E6-7474-B847-B351-BE34C3FE2F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0594430" y="715237"/>
            <a:ext cx="920848" cy="1227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7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829AC-DEC4-1147-BF51-3849E59AC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Sed utility</a:t>
            </a:r>
            <a:endParaRPr lang="en-US" sz="3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DF4C7A-3854-7B4B-8D4F-4AD959A56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7" y="1706813"/>
            <a:ext cx="5711223" cy="475577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CA" sz="2400" b="1" dirty="0"/>
              <a:t>Instructor Demonstration</a:t>
            </a:r>
            <a:endParaRPr lang="en-CA" b="1" dirty="0"/>
          </a:p>
          <a:p>
            <a:pPr marL="0" indent="0">
              <a:buNone/>
            </a:pPr>
            <a:r>
              <a:rPr lang="en-CA" dirty="0"/>
              <a:t>Your professor will demonstrate additional examples using the </a:t>
            </a:r>
            <a:r>
              <a:rPr lang="en-CA" b="1" dirty="0"/>
              <a:t>sed</a:t>
            </a:r>
            <a:r>
              <a:rPr lang="en-CA" dirty="0"/>
              <a:t> utility.</a:t>
            </a:r>
            <a:br>
              <a:rPr lang="en-CA" dirty="0"/>
            </a:br>
            <a:endParaRPr lang="en-CA" dirty="0"/>
          </a:p>
          <a:p>
            <a:pPr marL="0" indent="0">
              <a:buNone/>
            </a:pPr>
            <a:r>
              <a:rPr lang="en-CA" dirty="0"/>
              <a:t>Pathname of cars database</a:t>
            </a:r>
            <a:r>
              <a:rPr lang="en-CA" b="1" dirty="0">
                <a:latin typeface="Courier New"/>
                <a:cs typeface="Courier New"/>
              </a:rPr>
              <a:t>:   ~osl640/cars.txt</a:t>
            </a:r>
            <a:br>
              <a:rPr lang="en-CA" dirty="0"/>
            </a:br>
            <a:br>
              <a:rPr lang="en-CA" dirty="0"/>
            </a:br>
            <a:r>
              <a:rPr lang="en-CA" dirty="0"/>
              <a:t>Commands</a:t>
            </a:r>
          </a:p>
          <a:p>
            <a:pPr marL="0" indent="0">
              <a:buNone/>
            </a:pPr>
            <a:r>
              <a:rPr lang="en-CA" sz="1700" b="1" dirty="0">
                <a:latin typeface="Courier New"/>
                <a:cs typeface="Courier New"/>
              </a:rPr>
              <a:t>sed -n '3,6 p' cars.txt</a:t>
            </a:r>
            <a:br>
              <a:rPr lang="en-CA" sz="17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sz="1700" b="1" dirty="0">
                <a:latin typeface="Courier New"/>
                <a:cs typeface="Courier New"/>
              </a:rPr>
              <a:t>sed '5 d' cars.txt </a:t>
            </a:r>
            <a:br>
              <a:rPr lang="en-CA" sz="17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sz="1700" b="1" dirty="0">
                <a:latin typeface="Courier New"/>
                <a:cs typeface="Courier New"/>
              </a:rPr>
              <a:t>sed '5,8 d' cars.txt</a:t>
            </a:r>
            <a:br>
              <a:rPr lang="en-CA" sz="17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sz="1700" b="1" dirty="0">
                <a:latin typeface="Courier New"/>
                <a:cs typeface="Courier New"/>
              </a:rPr>
              <a:t>sed '5 q' cars.txt </a:t>
            </a:r>
            <a:br>
              <a:rPr lang="en-CA" sz="17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sz="1700" b="1" dirty="0">
                <a:latin typeface="Courier New"/>
                <a:cs typeface="Courier New"/>
              </a:rPr>
              <a:t>sed -n '/chevy/ p' cars.txt  </a:t>
            </a:r>
            <a:br>
              <a:rPr lang="en-CA" sz="17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sz="1700" b="1" dirty="0">
                <a:latin typeface="Courier New"/>
                <a:cs typeface="Courier New"/>
              </a:rPr>
              <a:t>sed '/chevy/ d' cars.txt</a:t>
            </a:r>
            <a:br>
              <a:rPr lang="en-CA" sz="17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sz="1700" b="1" dirty="0">
                <a:latin typeface="Courier New"/>
                <a:cs typeface="Courier New"/>
              </a:rPr>
              <a:t>sed '/chevy/ q' cars.txt</a:t>
            </a:r>
            <a:br>
              <a:rPr lang="en-CA" sz="17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sz="1700" b="1" dirty="0">
                <a:latin typeface="Courier New"/>
                <a:cs typeface="Courier New"/>
              </a:rPr>
              <a:t>sed 's/[0-9]/*/' cars.txt</a:t>
            </a:r>
            <a:br>
              <a:rPr lang="en-CA" sz="17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sz="1700" b="1" dirty="0">
                <a:latin typeface="Courier New"/>
                <a:cs typeface="Courier New"/>
              </a:rPr>
              <a:t>sed 's/[0-9]/*/g' cars.txt</a:t>
            </a:r>
            <a:br>
              <a:rPr lang="en-CA" sz="17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sz="1700" b="1" dirty="0">
                <a:latin typeface="Courier New"/>
                <a:cs typeface="Courier New"/>
              </a:rPr>
              <a:t>sed '5,8 s/[0-9]/*/' cars.txt</a:t>
            </a:r>
            <a:br>
              <a:rPr lang="en-CA" sz="17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sz="1700" b="1" dirty="0">
                <a:latin typeface="Courier New"/>
                <a:cs typeface="Courier New"/>
              </a:rPr>
              <a:t>sed 's/[0-9][0-9]*/*** &amp; ***/' cars.txt</a:t>
            </a:r>
            <a:endParaRPr lang="en-CA" sz="1700" b="1" dirty="0">
              <a:solidFill>
                <a:srgbClr val="0070C0"/>
              </a:solidFill>
              <a:latin typeface="Courier New"/>
              <a:cs typeface="Courier New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F04ED0D-6D9C-7147-A91D-77E514D1FCC3}"/>
              </a:ext>
            </a:extLst>
          </p:cNvPr>
          <p:cNvSpPr txBox="1"/>
          <p:nvPr/>
        </p:nvSpPr>
        <p:spPr>
          <a:xfrm>
            <a:off x="7467600" y="3325637"/>
            <a:ext cx="4148667" cy="267765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CA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plym</a:t>
            </a:r>
            <a: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fury 77 73 2500 </a:t>
            </a:r>
            <a:b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chevy nova 79 60 3000 </a:t>
            </a:r>
            <a:b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ford mustang 65 45 17000 </a:t>
            </a:r>
            <a:b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volvo</a:t>
            </a:r>
            <a: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CA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</a:t>
            </a:r>
            <a: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78 102 9850 </a:t>
            </a:r>
            <a:b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ford ltd 83 15 10500 </a:t>
            </a:r>
            <a:b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Chevy nova 80 50 3500 </a:t>
            </a:r>
            <a:b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fiat 600 65 115 450 </a:t>
            </a:r>
            <a:b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honda</a:t>
            </a:r>
            <a: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accord 81 30 6000 </a:t>
            </a:r>
            <a:b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ford </a:t>
            </a:r>
            <a:r>
              <a:rPr lang="en-CA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thundbd</a:t>
            </a:r>
            <a: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84 10 17000 </a:t>
            </a:r>
            <a:b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toyota</a:t>
            </a:r>
            <a: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tercel 82 180 750 </a:t>
            </a:r>
            <a:b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chevy impala 65 85 1550 </a:t>
            </a:r>
            <a:b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ford bronco 83 25 9525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09FC846-F3FF-7542-95B5-A5A21AA6800D}"/>
              </a:ext>
            </a:extLst>
          </p:cNvPr>
          <p:cNvSpPr txBox="1"/>
          <p:nvPr/>
        </p:nvSpPr>
        <p:spPr>
          <a:xfrm>
            <a:off x="7467600" y="2726267"/>
            <a:ext cx="45042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Contents of </a:t>
            </a:r>
            <a:r>
              <a:rPr lang="en-US" b="1" dirty="0"/>
              <a:t>cars </a:t>
            </a:r>
            <a:r>
              <a:rPr lang="en-US" dirty="0"/>
              <a:t>database file:</a:t>
            </a:r>
          </a:p>
        </p:txBody>
      </p:sp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1BFA2AD3-B4CC-A446-B336-8BB4E27018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0182927" y="771642"/>
            <a:ext cx="1114987" cy="1114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3243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829AC-DEC4-1147-BF51-3849E59AC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Sed utility</a:t>
            </a:r>
            <a:endParaRPr lang="en-US" sz="3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DF4C7A-3854-7B4B-8D4F-4AD959A56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8" y="1706813"/>
            <a:ext cx="10136684" cy="475577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CA" sz="2400" b="1" dirty="0"/>
              <a:t>Getting Practice</a:t>
            </a:r>
          </a:p>
          <a:p>
            <a:pPr marL="0" indent="0">
              <a:buNone/>
            </a:pPr>
            <a:r>
              <a:rPr lang="en-CA" dirty="0"/>
              <a:t>To get practice perform </a:t>
            </a:r>
            <a:r>
              <a:rPr lang="en-CA" b="1" dirty="0"/>
              <a:t>Week 11  Tutorial:</a:t>
            </a:r>
            <a:br>
              <a:rPr lang="en-CA" sz="1600" b="1" dirty="0"/>
            </a:br>
            <a:endParaRPr lang="en-CA" sz="1600" b="1" dirty="0"/>
          </a:p>
          <a:p>
            <a:pPr lvl="1"/>
            <a:r>
              <a:rPr lang="en-CA" dirty="0">
                <a:hlinkClick r:id="rId2"/>
              </a:rPr>
              <a:t>INVESTIGATION 1: USING THE SED UTILITY</a:t>
            </a:r>
            <a:br>
              <a:rPr lang="en-CA" dirty="0"/>
            </a:br>
            <a:endParaRPr lang="en-CA" dirty="0"/>
          </a:p>
          <a:p>
            <a:pPr lvl="1"/>
            <a:r>
              <a:rPr lang="en-CA" sz="2000" dirty="0">
                <a:hlinkClick r:id="rId3"/>
              </a:rPr>
              <a:t>LINUX PRACTICE QUESTIONS</a:t>
            </a:r>
            <a:r>
              <a:rPr lang="en-CA" sz="2000" dirty="0"/>
              <a:t>  (Parts A and B</a:t>
            </a:r>
            <a:r>
              <a:rPr lang="en-CA" dirty="0"/>
              <a:t>)</a:t>
            </a:r>
            <a:br>
              <a:rPr lang="en-CA" dirty="0"/>
            </a:br>
            <a:br>
              <a:rPr lang="en-CA" dirty="0"/>
            </a:br>
            <a:br>
              <a:rPr lang="en-CA" dirty="0"/>
            </a:br>
            <a:br>
              <a:rPr lang="en-CA" dirty="0"/>
            </a:br>
            <a:br>
              <a:rPr lang="en-CA" dirty="0"/>
            </a:br>
            <a:br>
              <a:rPr lang="en-CA" dirty="0"/>
            </a:br>
            <a:br>
              <a:rPr lang="en-CA" dirty="0"/>
            </a:br>
            <a:br>
              <a:rPr lang="en-CA" sz="1400" dirty="0"/>
            </a:br>
            <a:br>
              <a:rPr lang="en-CA" sz="1400" dirty="0"/>
            </a:br>
            <a:endParaRPr lang="en-CA" sz="1400" dirty="0"/>
          </a:p>
          <a:p>
            <a:endParaRPr lang="en-CA" sz="2400" dirty="0"/>
          </a:p>
          <a:p>
            <a:endParaRPr lang="en-CA" sz="24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293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F487AF-3253-5F42-B599-57667778EA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64987" y="802298"/>
            <a:ext cx="9089865" cy="382232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sz="2700" dirty="0"/>
              <a:t>  </a:t>
            </a:r>
            <a:r>
              <a:rPr lang="en-US" sz="2700" dirty="0">
                <a:ea typeface="+mj-lt"/>
                <a:cs typeface="+mj-lt"/>
              </a:rPr>
              <a:t>OSL640:  INTRODUCTION TO OPEN SOURCE SYSTEMS</a:t>
            </a:r>
            <a:br>
              <a:rPr lang="en-US" dirty="0"/>
            </a:br>
            <a:r>
              <a:rPr lang="en-US" sz="1200" dirty="0"/>
              <a:t> </a:t>
            </a:r>
            <a:br>
              <a:rPr lang="en-US" sz="1200" dirty="0"/>
            </a:br>
            <a:br>
              <a:rPr lang="en-US" sz="1200" dirty="0"/>
            </a:br>
            <a:r>
              <a:rPr lang="en-US" sz="2200"/>
              <a:t>  </a:t>
            </a:r>
            <a:br>
              <a:rPr lang="en-US" sz="2200" dirty="0"/>
            </a:br>
            <a:r>
              <a:rPr lang="en-US" sz="2200" dirty="0"/>
              <a:t>   </a:t>
            </a:r>
            <a:r>
              <a:rPr lang="en-US" sz="2200" dirty="0">
                <a:solidFill>
                  <a:srgbClr val="0070C0"/>
                </a:solidFill>
              </a:rPr>
              <a:t>Week 11: lesson 2</a:t>
            </a:r>
            <a:br>
              <a:rPr lang="en-US" sz="2200" dirty="0">
                <a:solidFill>
                  <a:srgbClr val="0070C0"/>
                </a:solidFill>
              </a:rPr>
            </a:br>
            <a:br>
              <a:rPr lang="en-US" sz="2200" dirty="0"/>
            </a:br>
            <a:r>
              <a:rPr lang="en-US" sz="2200" dirty="0">
                <a:solidFill>
                  <a:srgbClr val="0070C0"/>
                </a:solidFill>
              </a:rPr>
              <a:t>   the awk utility</a:t>
            </a:r>
            <a:br>
              <a:rPr lang="en-CA" sz="2200" dirty="0">
                <a:solidFill>
                  <a:srgbClr val="0070C0"/>
                </a:solidFill>
              </a:rPr>
            </a:br>
            <a:br>
              <a:rPr lang="en-US" sz="2400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414268-12DB-0E46-BFC6-B15A495215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4988" y="4941662"/>
            <a:ext cx="9089864" cy="977621"/>
          </a:xfrm>
        </p:spPr>
        <p:txBody>
          <a:bodyPr>
            <a:normAutofit/>
          </a:bodyPr>
          <a:lstStyle/>
          <a:p>
            <a:r>
              <a:rPr lang="en-CA" dirty="0"/>
              <a:t>Photos and icons used in this slide show are licensed under </a:t>
            </a:r>
            <a:r>
              <a:rPr lang="en-CA" dirty="0">
                <a:hlinkClick r:id="rId2"/>
              </a:rPr>
              <a:t>CC BY-SA</a:t>
            </a:r>
            <a:endParaRPr lang="en-CA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6543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829AC-DEC4-1147-BF51-3849E59AC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 2  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DF4C7A-3854-7B4B-8D4F-4AD959A56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8" y="1706813"/>
            <a:ext cx="9603275" cy="50646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The </a:t>
            </a:r>
            <a:r>
              <a:rPr lang="en-US" b="1" dirty="0">
                <a:latin typeface="Courier New"/>
                <a:cs typeface="Courier New"/>
              </a:rPr>
              <a:t>awk</a:t>
            </a:r>
            <a:r>
              <a:rPr lang="en-US" b="1" dirty="0"/>
              <a:t> Utility</a:t>
            </a:r>
          </a:p>
          <a:p>
            <a:pPr lvl="1"/>
            <a:r>
              <a:rPr lang="en-US" dirty="0"/>
              <a:t>Definition / Purpose</a:t>
            </a:r>
          </a:p>
          <a:p>
            <a:pPr lvl="1"/>
            <a:r>
              <a:rPr lang="en-US" dirty="0"/>
              <a:t>Usage</a:t>
            </a:r>
          </a:p>
          <a:p>
            <a:pPr lvl="1"/>
            <a:r>
              <a:rPr lang="en-US" dirty="0"/>
              <a:t>Using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awk</a:t>
            </a:r>
            <a:r>
              <a:rPr lang="en-US" dirty="0"/>
              <a:t> as a Filter with Pipeline Commands</a:t>
            </a:r>
          </a:p>
          <a:p>
            <a:pPr lvl="1"/>
            <a:r>
              <a:rPr lang="en-US" dirty="0"/>
              <a:t>Demonstration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b="1" dirty="0"/>
              <a:t>Perform Week 11  Tutorial</a:t>
            </a:r>
          </a:p>
          <a:p>
            <a:pPr lvl="1"/>
            <a:r>
              <a:rPr lang="en-US" dirty="0"/>
              <a:t>Investigation 2</a:t>
            </a:r>
          </a:p>
          <a:p>
            <a:pPr lvl="1"/>
            <a:r>
              <a:rPr lang="en-US" dirty="0"/>
              <a:t>Review Questions (</a:t>
            </a:r>
            <a:r>
              <a:rPr lang="en-CA" b="1" dirty="0"/>
              <a:t>Parts C and D</a:t>
            </a:r>
            <a:r>
              <a:rPr lang="en-US" dirty="0"/>
              <a:t>)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981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829AC-DEC4-1147-BF51-3849E59AC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Awk utility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DF4C7A-3854-7B4B-8D4F-4AD959A56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80" y="1706813"/>
            <a:ext cx="7506153" cy="4755771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en-CA" sz="2600" b="1" dirty="0"/>
          </a:p>
          <a:p>
            <a:pPr marL="0" indent="0">
              <a:buNone/>
            </a:pPr>
            <a:r>
              <a:rPr lang="en-CA" sz="2400" b="1" dirty="0"/>
              <a:t>Definition / Purpose</a:t>
            </a:r>
            <a:br>
              <a:rPr lang="en-CA" dirty="0"/>
            </a:br>
            <a:endParaRPr lang="en-CA" dirty="0"/>
          </a:p>
          <a:p>
            <a:pPr marL="0" indent="0" fontAlgn="base">
              <a:buNone/>
            </a:pPr>
            <a:r>
              <a:rPr lang="en-CA" b="1" i="1" dirty="0"/>
              <a:t>Awk</a:t>
            </a:r>
            <a:r>
              <a:rPr lang="en-CA" i="1" dirty="0"/>
              <a:t> is mostly used for </a:t>
            </a:r>
            <a:r>
              <a:rPr lang="en-CA" b="1" i="1" dirty="0"/>
              <a:t>pattern scanning </a:t>
            </a:r>
            <a:r>
              <a:rPr lang="en-CA" i="1" dirty="0"/>
              <a:t>and </a:t>
            </a:r>
            <a:r>
              <a:rPr lang="en-CA" b="1" i="1" dirty="0"/>
              <a:t>processing</a:t>
            </a:r>
            <a:r>
              <a:rPr lang="en-CA" i="1" dirty="0"/>
              <a:t>. It searches one or more files to see if they contain lines that </a:t>
            </a:r>
            <a:r>
              <a:rPr lang="en-CA" b="1" i="1" dirty="0"/>
              <a:t>matches</a:t>
            </a:r>
            <a:r>
              <a:rPr lang="en-CA" i="1" dirty="0"/>
              <a:t> with the specified patterns and then performs the associated </a:t>
            </a:r>
            <a:r>
              <a:rPr lang="en-CA" b="1" i="1" dirty="0"/>
              <a:t>actions</a:t>
            </a:r>
            <a:r>
              <a:rPr lang="en-CA" i="1" dirty="0"/>
              <a:t>.</a:t>
            </a:r>
            <a:br>
              <a:rPr lang="en-CA" dirty="0"/>
            </a:br>
            <a:br>
              <a:rPr lang="en-CA" dirty="0"/>
            </a:br>
            <a:r>
              <a:rPr lang="en-CA" dirty="0"/>
              <a:t>Reference: </a:t>
            </a:r>
            <a:r>
              <a:rPr lang="en-CA" dirty="0">
                <a:hlinkClick r:id="rId2"/>
              </a:rPr>
              <a:t>https://www.geeksforgeeks.org/awk-command-unixlinux-examples/</a:t>
            </a:r>
            <a:br>
              <a:rPr lang="en-CA" dirty="0"/>
            </a:br>
            <a:endParaRPr lang="en-CA" dirty="0"/>
          </a:p>
          <a:p>
            <a:pPr marL="0" indent="0" fontAlgn="base">
              <a:buNone/>
            </a:pPr>
            <a:r>
              <a:rPr lang="en-CA" dirty="0"/>
              <a:t>The awk command is useful for reading </a:t>
            </a:r>
            <a:r>
              <a:rPr lang="en-CA" b="1" dirty="0"/>
              <a:t>database files </a:t>
            </a:r>
            <a:r>
              <a:rPr lang="en-CA" dirty="0"/>
              <a:t>to produce </a:t>
            </a:r>
            <a:r>
              <a:rPr lang="en-CA" b="1" dirty="0"/>
              <a:t>reports</a:t>
            </a:r>
            <a:r>
              <a:rPr lang="en-CA" dirty="0"/>
              <a:t>.</a:t>
            </a:r>
            <a:br>
              <a:rPr lang="en-CA" dirty="0"/>
            </a:br>
            <a:br>
              <a:rPr lang="en-CA" dirty="0"/>
            </a:br>
            <a:br>
              <a:rPr lang="en-CA" dirty="0"/>
            </a:br>
            <a:endParaRPr lang="en-CA" dirty="0"/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B286C215-0B11-AE40-A97F-9A75E54A9B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10554014" y="1184924"/>
            <a:ext cx="1252844" cy="1252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9600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829AC-DEC4-1147-BF51-3849E59AC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err="1"/>
              <a:t>awk</a:t>
            </a:r>
            <a:r>
              <a:rPr lang="en-US" sz="2800" dirty="0"/>
              <a:t> utility</a:t>
            </a:r>
            <a:endParaRPr lang="en-US" sz="3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DF4C7A-3854-7B4B-8D4F-4AD959A56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7" y="1706813"/>
            <a:ext cx="7235223" cy="475577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CA" sz="2400" b="1" dirty="0"/>
              <a:t>Usage</a:t>
            </a:r>
            <a:br>
              <a:rPr lang="en-CA" dirty="0"/>
            </a:br>
            <a:br>
              <a:rPr lang="en-CA" dirty="0"/>
            </a:br>
            <a:r>
              <a:rPr lang="en-CA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awk [-F] 'selection _criteria {action}’ file-name </a:t>
            </a:r>
            <a:br>
              <a:rPr lang="en-CA" dirty="0"/>
            </a:br>
            <a:endParaRPr lang="en-CA" dirty="0"/>
          </a:p>
          <a:p>
            <a:pPr marL="0" indent="0">
              <a:buNone/>
            </a:pPr>
            <a:r>
              <a:rPr lang="en-CA" b="1" dirty="0"/>
              <a:t>How it Works:</a:t>
            </a:r>
          </a:p>
          <a:p>
            <a:r>
              <a:rPr lang="en-CA" dirty="0"/>
              <a:t>The </a:t>
            </a:r>
            <a:r>
              <a:rPr lang="en-CA" b="1" dirty="0" err="1"/>
              <a:t>awk</a:t>
            </a:r>
            <a:r>
              <a:rPr lang="en-CA" dirty="0"/>
              <a:t> command reads all lines in the input file and will be exposed to the </a:t>
            </a:r>
            <a:r>
              <a:rPr lang="en-CA" b="1" dirty="0"/>
              <a:t>expression</a:t>
            </a:r>
            <a:r>
              <a:rPr lang="en-CA" dirty="0"/>
              <a:t> (contained within </a:t>
            </a:r>
            <a:r>
              <a:rPr lang="en-CA" b="1" dirty="0"/>
              <a:t>quotes</a:t>
            </a:r>
            <a:r>
              <a:rPr lang="en-CA" dirty="0"/>
              <a:t>) for processing.</a:t>
            </a:r>
          </a:p>
          <a:p>
            <a:r>
              <a:rPr lang="en-CA" dirty="0"/>
              <a:t>The expression (contained in quotes) represents </a:t>
            </a:r>
            <a:r>
              <a:rPr lang="en-CA" b="1" dirty="0"/>
              <a:t>selection criteria</a:t>
            </a:r>
            <a:r>
              <a:rPr lang="en-CA" dirty="0"/>
              <a:t>, </a:t>
            </a:r>
            <a:br>
              <a:rPr lang="en-CA" dirty="0"/>
            </a:br>
            <a:r>
              <a:rPr lang="en-CA" dirty="0"/>
              <a:t>and action to </a:t>
            </a:r>
            <a:r>
              <a:rPr lang="en-CA" b="1" dirty="0"/>
              <a:t>execute</a:t>
            </a:r>
            <a:r>
              <a:rPr lang="en-CA" dirty="0"/>
              <a:t> contained within braces </a:t>
            </a:r>
            <a:r>
              <a:rPr lang="en-CA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{}</a:t>
            </a:r>
          </a:p>
          <a:p>
            <a:r>
              <a:rPr lang="en-CA" dirty="0"/>
              <a:t>if selection criteria is </a:t>
            </a:r>
            <a:r>
              <a:rPr lang="en-CA" b="1" dirty="0"/>
              <a:t>matched</a:t>
            </a:r>
            <a:r>
              <a:rPr lang="en-CA" dirty="0"/>
              <a:t>, then </a:t>
            </a:r>
            <a:r>
              <a:rPr lang="en-CA" b="1" dirty="0"/>
              <a:t>action</a:t>
            </a:r>
            <a:r>
              <a:rPr lang="en-CA" dirty="0"/>
              <a:t> (between braces) is </a:t>
            </a:r>
            <a:r>
              <a:rPr lang="en-CA" b="1" dirty="0"/>
              <a:t>executed</a:t>
            </a:r>
            <a:r>
              <a:rPr lang="en-CA" dirty="0"/>
              <a:t>.</a:t>
            </a:r>
          </a:p>
          <a:p>
            <a:r>
              <a:rPr lang="en-CA" dirty="0"/>
              <a:t>The </a:t>
            </a:r>
            <a:r>
              <a:rPr lang="en-CA" b="1" dirty="0"/>
              <a:t>–F</a:t>
            </a:r>
            <a:r>
              <a:rPr lang="en-CA" dirty="0"/>
              <a:t> option can be used to specify the default field delimiter (separator) character</a:t>
            </a:r>
            <a:br>
              <a:rPr lang="en-CA" dirty="0"/>
            </a:br>
            <a:r>
              <a:rPr lang="en-CA" dirty="0" err="1"/>
              <a:t>eg</a:t>
            </a:r>
            <a:r>
              <a:rPr lang="en-CA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CA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awk –F”;”   </a:t>
            </a:r>
            <a:r>
              <a:rPr lang="en-CA" dirty="0"/>
              <a:t>(would indicate a semi-colon delimited input file)</a:t>
            </a:r>
            <a:br>
              <a:rPr lang="en-CA" dirty="0"/>
            </a:br>
            <a:br>
              <a:rPr lang="en-CA" dirty="0"/>
            </a:br>
            <a:br>
              <a:rPr lang="en-CA" dirty="0"/>
            </a:br>
            <a:br>
              <a:rPr lang="en-CA" dirty="0"/>
            </a:br>
            <a:br>
              <a:rPr lang="en-CA" dirty="0"/>
            </a:br>
            <a:br>
              <a:rPr lang="en-CA" dirty="0"/>
            </a:br>
            <a:endParaRPr lang="en-CA" dirty="0"/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CD2D6365-D2FC-F642-8AD4-B1CE34C9CE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0554014" y="1184924"/>
            <a:ext cx="1252844" cy="1252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2747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829AC-DEC4-1147-BF51-3849E59AC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err="1"/>
              <a:t>awk</a:t>
            </a:r>
            <a:r>
              <a:rPr lang="en-US" sz="2800" dirty="0"/>
              <a:t> utility</a:t>
            </a:r>
            <a:endParaRPr lang="en-US" sz="3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DF4C7A-3854-7B4B-8D4F-4AD959A56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7" y="1706813"/>
            <a:ext cx="7235223" cy="475577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CA" sz="2400" b="1" dirty="0"/>
              <a:t>Usage</a:t>
            </a:r>
            <a:br>
              <a:rPr lang="en-CA" dirty="0"/>
            </a:br>
            <a:br>
              <a:rPr lang="en-CA" dirty="0"/>
            </a:br>
            <a:r>
              <a:rPr lang="en-CA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awk [-F] 'selection _criteria {action}’ file-name </a:t>
            </a:r>
            <a:br>
              <a:rPr lang="en-CA" dirty="0"/>
            </a:br>
            <a:endParaRPr lang="en-CA" dirty="0"/>
          </a:p>
          <a:p>
            <a:pPr marL="0" indent="0">
              <a:buNone/>
            </a:pPr>
            <a:r>
              <a:rPr lang="en-CA" b="1" dirty="0"/>
              <a:t>Selection Criteria:</a:t>
            </a:r>
          </a:p>
          <a:p>
            <a:r>
              <a:rPr lang="en-CA" dirty="0"/>
              <a:t>You can use a regular expression, enclosed within slashes, as a pattern. </a:t>
            </a:r>
            <a:br>
              <a:rPr lang="en-CA" dirty="0"/>
            </a:br>
            <a:br>
              <a:rPr lang="en-CA" dirty="0"/>
            </a:br>
            <a:r>
              <a:rPr lang="en-CA" dirty="0"/>
              <a:t>For example: </a:t>
            </a:r>
            <a:r>
              <a:rPr lang="en-CA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/pattern/</a:t>
            </a:r>
            <a:br>
              <a:rPr lang="en-CA" dirty="0"/>
            </a:br>
            <a:endParaRPr lang="en-CA" dirty="0"/>
          </a:p>
          <a:p>
            <a:r>
              <a:rPr lang="en-CA" dirty="0"/>
              <a:t>The </a:t>
            </a:r>
            <a:r>
              <a:rPr lang="en-CA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~</a:t>
            </a:r>
            <a:r>
              <a:rPr lang="en-CA" dirty="0"/>
              <a:t> operator tests whether a field or variable matches a </a:t>
            </a:r>
            <a:br>
              <a:rPr lang="en-CA" dirty="0"/>
            </a:br>
            <a:r>
              <a:rPr lang="en-CA" dirty="0"/>
              <a:t>regular expression.</a:t>
            </a:r>
            <a:br>
              <a:rPr lang="en-CA" dirty="0"/>
            </a:br>
            <a:br>
              <a:rPr lang="en-CA" dirty="0"/>
            </a:br>
            <a:r>
              <a:rPr lang="en-CA" dirty="0"/>
              <a:t>For example:   </a:t>
            </a:r>
            <a:r>
              <a:rPr lang="en-CA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$1 ~ /^[0-9]/</a:t>
            </a:r>
            <a:br>
              <a:rPr lang="en-CA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CA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CA" dirty="0"/>
              <a:t>The </a:t>
            </a:r>
            <a:r>
              <a:rPr lang="en-CA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!~</a:t>
            </a:r>
            <a:r>
              <a:rPr lang="en-CA" dirty="0"/>
              <a:t> operator tests for no match.</a:t>
            </a:r>
            <a:br>
              <a:rPr lang="en-CA" dirty="0"/>
            </a:br>
            <a:br>
              <a:rPr lang="en-CA" dirty="0"/>
            </a:br>
            <a:r>
              <a:rPr lang="en-CA" dirty="0"/>
              <a:t>For example: </a:t>
            </a:r>
            <a:r>
              <a:rPr lang="en-CA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$2 !~ /line/</a:t>
            </a:r>
            <a:endParaRPr lang="en-CA" dirty="0"/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CD2D6365-D2FC-F642-8AD4-B1CE34C9CE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0554014" y="1184924"/>
            <a:ext cx="1252844" cy="1252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6242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829AC-DEC4-1147-BF51-3849E59AC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 1  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DF4C7A-3854-7B4B-8D4F-4AD959A56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8" y="1706813"/>
            <a:ext cx="9603275" cy="506469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/>
              <a:t>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sed</a:t>
            </a:r>
            <a:r>
              <a:rPr lang="en-US" b="1" dirty="0"/>
              <a:t> Utility</a:t>
            </a:r>
          </a:p>
          <a:p>
            <a:pPr lvl="1"/>
            <a:r>
              <a:rPr lang="en-US" dirty="0"/>
              <a:t>Definition / Purpose </a:t>
            </a:r>
          </a:p>
          <a:p>
            <a:pPr lvl="1"/>
            <a:r>
              <a:rPr lang="en-US" dirty="0"/>
              <a:t>Usage</a:t>
            </a:r>
          </a:p>
          <a:p>
            <a:pPr lvl="1"/>
            <a:r>
              <a:rPr lang="en-US" dirty="0"/>
              <a:t>Using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sed</a:t>
            </a:r>
            <a:r>
              <a:rPr lang="en-US" dirty="0"/>
              <a:t> as a Filter with Pipeline Commands</a:t>
            </a:r>
          </a:p>
          <a:p>
            <a:pPr lvl="1"/>
            <a:r>
              <a:rPr lang="en-US" dirty="0"/>
              <a:t>Demonstration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b="1" dirty="0"/>
              <a:t>Perform Week 11  Tutorial</a:t>
            </a:r>
          </a:p>
          <a:p>
            <a:pPr lvl="1"/>
            <a:r>
              <a:rPr lang="en-US" dirty="0"/>
              <a:t>Investigation 1</a:t>
            </a:r>
          </a:p>
          <a:p>
            <a:pPr lvl="1"/>
            <a:r>
              <a:rPr lang="en-US" dirty="0"/>
              <a:t>Review Questions (</a:t>
            </a:r>
            <a:r>
              <a:rPr lang="en-CA" b="1" dirty="0"/>
              <a:t>Parts A</a:t>
            </a:r>
            <a:r>
              <a:rPr lang="en-CA" dirty="0"/>
              <a:t> and </a:t>
            </a:r>
            <a:r>
              <a:rPr lang="en-CA" b="1" dirty="0"/>
              <a:t>B</a:t>
            </a:r>
            <a:r>
              <a:rPr lang="en-US" dirty="0"/>
              <a:t>)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060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829AC-DEC4-1147-BF51-3849E59AC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err="1"/>
              <a:t>awk</a:t>
            </a:r>
            <a:r>
              <a:rPr lang="en-US" sz="2800" dirty="0"/>
              <a:t> utility</a:t>
            </a:r>
            <a:endParaRPr lang="en-US" sz="3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DF4C7A-3854-7B4B-8D4F-4AD959A56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7" y="1706813"/>
            <a:ext cx="7235223" cy="475577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CA" sz="2400" b="1" dirty="0"/>
              <a:t>Usage</a:t>
            </a:r>
            <a:br>
              <a:rPr lang="en-CA" dirty="0"/>
            </a:br>
            <a:br>
              <a:rPr lang="en-CA" dirty="0"/>
            </a:br>
            <a:r>
              <a:rPr lang="en-CA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awk [-F] 'selection _criteria {action}’ file-name </a:t>
            </a:r>
            <a:br>
              <a:rPr lang="en-CA" dirty="0"/>
            </a:br>
            <a:endParaRPr lang="en-CA" dirty="0"/>
          </a:p>
          <a:p>
            <a:pPr marL="0" indent="0">
              <a:buNone/>
            </a:pPr>
            <a:r>
              <a:rPr lang="en-CA" b="1" dirty="0"/>
              <a:t>Selection Criteria:</a:t>
            </a:r>
          </a:p>
          <a:p>
            <a:r>
              <a:rPr lang="en-CA" dirty="0"/>
              <a:t>You can perform both numeric and string comparisons using </a:t>
            </a:r>
            <a:br>
              <a:rPr lang="en-CA" dirty="0"/>
            </a:br>
            <a:r>
              <a:rPr lang="en-CA" dirty="0"/>
              <a:t>relational operators ( </a:t>
            </a:r>
            <a:r>
              <a:rPr lang="en-CA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CA" dirty="0"/>
              <a:t> , </a:t>
            </a:r>
            <a:r>
              <a:rPr lang="en-CA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&gt;=</a:t>
            </a:r>
            <a:r>
              <a:rPr lang="en-CA" dirty="0"/>
              <a:t> , </a:t>
            </a:r>
            <a:r>
              <a:rPr lang="en-CA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CA" dirty="0"/>
              <a:t> , </a:t>
            </a:r>
            <a:r>
              <a:rPr lang="en-CA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&lt;=</a:t>
            </a:r>
            <a:r>
              <a:rPr lang="en-CA" dirty="0"/>
              <a:t> </a:t>
            </a:r>
            <a:r>
              <a:rPr lang="en-CA" dirty="0">
                <a:solidFill>
                  <a:srgbClr val="0070C0"/>
                </a:solidFill>
              </a:rPr>
              <a:t>, </a:t>
            </a:r>
            <a:r>
              <a:rPr lang="en-CA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==</a:t>
            </a:r>
            <a:r>
              <a:rPr lang="en-CA" dirty="0">
                <a:solidFill>
                  <a:srgbClr val="0070C0"/>
                </a:solidFill>
              </a:rPr>
              <a:t> </a:t>
            </a:r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CA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!=</a:t>
            </a:r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CA" dirty="0"/>
              <a:t>).</a:t>
            </a:r>
          </a:p>
          <a:p>
            <a:r>
              <a:rPr lang="en-CA" dirty="0"/>
              <a:t>You can combine any of the patterns using the Boolean operators </a:t>
            </a:r>
            <a:br>
              <a:rPr lang="en-CA" dirty="0"/>
            </a:br>
            <a:r>
              <a:rPr lang="en-CA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||</a:t>
            </a:r>
            <a:r>
              <a:rPr lang="en-CA" dirty="0"/>
              <a:t> (OR) and </a:t>
            </a:r>
            <a:r>
              <a:rPr lang="en-CA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&amp;&amp;</a:t>
            </a:r>
            <a:r>
              <a:rPr lang="en-CA" dirty="0"/>
              <a:t> (AND).</a:t>
            </a:r>
          </a:p>
          <a:p>
            <a:r>
              <a:rPr lang="en-CA" dirty="0"/>
              <a:t>You can use </a:t>
            </a:r>
            <a:r>
              <a:rPr lang="en-CA" b="1" dirty="0"/>
              <a:t>built-in variables</a:t>
            </a:r>
            <a:r>
              <a:rPr lang="en-CA" dirty="0"/>
              <a:t> (like </a:t>
            </a:r>
            <a:r>
              <a:rPr lang="en-CA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NR</a:t>
            </a:r>
            <a:r>
              <a:rPr lang="en-CA" dirty="0"/>
              <a:t> or "record number" </a:t>
            </a:r>
            <a:br>
              <a:rPr lang="en-CA" dirty="0"/>
            </a:br>
            <a:r>
              <a:rPr lang="en-CA" dirty="0"/>
              <a:t>representing line number) with comparison operators.</a:t>
            </a:r>
            <a:br>
              <a:rPr lang="en-CA" dirty="0"/>
            </a:br>
            <a:br>
              <a:rPr lang="en-CA" dirty="0"/>
            </a:br>
            <a:r>
              <a:rPr lang="en-CA" dirty="0"/>
              <a:t>For example: </a:t>
            </a:r>
            <a:r>
              <a:rPr lang="en-CA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NR &gt;=1 &amp;&amp; NR &lt;= 5 </a:t>
            </a:r>
            <a:br>
              <a:rPr lang="en-CA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lang="en-CA" dirty="0"/>
            </a:br>
            <a:br>
              <a:rPr lang="en-CA" dirty="0"/>
            </a:br>
            <a:br>
              <a:rPr lang="en-CA" dirty="0"/>
            </a:br>
            <a:endParaRPr lang="en-CA" dirty="0"/>
          </a:p>
          <a:p>
            <a:endParaRPr lang="en-CA" dirty="0"/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CD2D6365-D2FC-F642-8AD4-B1CE34C9CE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0554014" y="1184924"/>
            <a:ext cx="1252844" cy="1252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370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829AC-DEC4-1147-BF51-3849E59AC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err="1"/>
              <a:t>awk</a:t>
            </a:r>
            <a:r>
              <a:rPr lang="en-US" sz="2800" dirty="0"/>
              <a:t> utility</a:t>
            </a:r>
            <a:endParaRPr lang="en-US" sz="3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DF4C7A-3854-7B4B-8D4F-4AD959A56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7" y="1706813"/>
            <a:ext cx="7235223" cy="475577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CA" sz="2400" b="1" dirty="0"/>
              <a:t>Usage</a:t>
            </a:r>
            <a:br>
              <a:rPr lang="en-CA" dirty="0"/>
            </a:br>
            <a:br>
              <a:rPr lang="en-CA" dirty="0"/>
            </a:br>
            <a:r>
              <a:rPr lang="en-CA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awk [-F] 'selection _criteria {action}’ file-name </a:t>
            </a:r>
            <a:br>
              <a:rPr lang="en-CA" dirty="0"/>
            </a:br>
            <a:endParaRPr lang="en-CA" dirty="0"/>
          </a:p>
          <a:p>
            <a:pPr marL="0" indent="0">
              <a:buNone/>
            </a:pPr>
            <a:r>
              <a:rPr lang="en-CA" b="1" dirty="0"/>
              <a:t>Action (execution):</a:t>
            </a:r>
          </a:p>
          <a:p>
            <a:r>
              <a:rPr lang="en-CA" dirty="0"/>
              <a:t>Action to be executed is contained within braces </a:t>
            </a:r>
            <a:r>
              <a:rPr lang="en-CA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{}</a:t>
            </a:r>
          </a:p>
          <a:p>
            <a:r>
              <a:rPr lang="en-CA" dirty="0"/>
              <a:t>The </a:t>
            </a:r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CA" dirty="0"/>
              <a:t> command can be used to display text (fields).</a:t>
            </a:r>
          </a:p>
          <a:p>
            <a:r>
              <a:rPr lang="en-CA" dirty="0"/>
              <a:t>You can use parameters like </a:t>
            </a:r>
            <a:r>
              <a:rPr lang="en-CA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$1</a:t>
            </a:r>
            <a:r>
              <a:rPr lang="en-CA" dirty="0"/>
              <a:t>, </a:t>
            </a:r>
            <a:r>
              <a:rPr lang="en-CA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$2</a:t>
            </a:r>
            <a:r>
              <a:rPr lang="en-CA" dirty="0"/>
              <a:t> to represent </a:t>
            </a:r>
            <a:r>
              <a:rPr lang="en-CA" b="1" dirty="0"/>
              <a:t>first field</a:t>
            </a:r>
            <a:r>
              <a:rPr lang="en-CA" dirty="0"/>
              <a:t>, </a:t>
            </a:r>
            <a:br>
              <a:rPr lang="en-CA" dirty="0"/>
            </a:br>
            <a:r>
              <a:rPr lang="en-CA" b="1" dirty="0"/>
              <a:t>second field</a:t>
            </a:r>
            <a:r>
              <a:rPr lang="en-CA" dirty="0"/>
              <a:t>, etc. The parameter </a:t>
            </a:r>
            <a:r>
              <a:rPr lang="en-CA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$0</a:t>
            </a:r>
            <a:r>
              <a:rPr lang="en-CA" dirty="0"/>
              <a:t> represents all fields </a:t>
            </a:r>
            <a:br>
              <a:rPr lang="en-CA" dirty="0"/>
            </a:br>
            <a:r>
              <a:rPr lang="en-CA" dirty="0"/>
              <a:t>within a </a:t>
            </a:r>
            <a:r>
              <a:rPr lang="en-CA" b="1" dirty="0"/>
              <a:t>record</a:t>
            </a:r>
            <a:r>
              <a:rPr lang="en-CA" dirty="0"/>
              <a:t> (line).</a:t>
            </a:r>
          </a:p>
          <a:p>
            <a:r>
              <a:rPr lang="en-CA" dirty="0"/>
              <a:t>You can use </a:t>
            </a:r>
            <a:r>
              <a:rPr lang="en-CA" b="1" dirty="0"/>
              <a:t>built-in variables</a:t>
            </a:r>
            <a:r>
              <a:rPr lang="en-CA" dirty="0"/>
              <a:t> (like </a:t>
            </a:r>
            <a:r>
              <a:rPr lang="en-CA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NR</a:t>
            </a:r>
            <a:r>
              <a:rPr lang="en-CA" dirty="0"/>
              <a:t> or "record number" </a:t>
            </a:r>
            <a:br>
              <a:rPr lang="en-CA" dirty="0"/>
            </a:br>
            <a:r>
              <a:rPr lang="en-CA" dirty="0"/>
              <a:t>representing line number</a:t>
            </a:r>
            <a:br>
              <a:rPr lang="en-CA" dirty="0"/>
            </a:br>
            <a:br>
              <a:rPr lang="en-CA" dirty="0"/>
            </a:br>
            <a:r>
              <a:rPr lang="en-CA" dirty="0" err="1"/>
              <a:t>eg.</a:t>
            </a:r>
            <a:r>
              <a:rPr lang="en-CA" dirty="0"/>
              <a:t> </a:t>
            </a:r>
            <a:r>
              <a:rPr lang="en-CA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{print NR,$0}   </a:t>
            </a:r>
            <a:r>
              <a:rPr lang="en-CA" sz="2100" dirty="0"/>
              <a:t>(will print record number, then entire record)</a:t>
            </a:r>
            <a:br>
              <a:rPr lang="en-CA" sz="2100" dirty="0"/>
            </a:br>
            <a:br>
              <a:rPr lang="en-CA" sz="2100" dirty="0"/>
            </a:br>
            <a:br>
              <a:rPr lang="en-CA" sz="2100" dirty="0"/>
            </a:br>
            <a:br>
              <a:rPr lang="en-CA" dirty="0"/>
            </a:br>
            <a:endParaRPr lang="en-CA" dirty="0"/>
          </a:p>
          <a:p>
            <a:endParaRPr lang="en-CA" dirty="0"/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CD2D6365-D2FC-F642-8AD4-B1CE34C9CE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0554014" y="1184924"/>
            <a:ext cx="1252844" cy="1252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51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829AC-DEC4-1147-BF51-3849E59AC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err="1"/>
              <a:t>awk</a:t>
            </a:r>
            <a:r>
              <a:rPr lang="en-US" sz="2800" dirty="0"/>
              <a:t> utility</a:t>
            </a:r>
            <a:endParaRPr lang="en-US" sz="3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DF4C7A-3854-7B4B-8D4F-4AD959A56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7" y="1706813"/>
            <a:ext cx="7235223" cy="475577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CA" sz="2400" b="1" dirty="0"/>
              <a:t>Example 1</a:t>
            </a:r>
            <a:br>
              <a:rPr lang="en-CA" dirty="0"/>
            </a:br>
            <a:br>
              <a:rPr lang="en-CA" dirty="0"/>
            </a:br>
            <a: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cat </a:t>
            </a:r>
            <a:r>
              <a:rPr lang="en-CA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data.txt</a:t>
            </a:r>
            <a:endParaRPr lang="en-CA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CA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Saul Murray professor</a:t>
            </a:r>
          </a:p>
          <a:p>
            <a:pPr marL="0" indent="0">
              <a:buNone/>
            </a:pPr>
            <a:r>
              <a:rPr lang="en-CA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David Ward retired</a:t>
            </a:r>
          </a:p>
          <a:p>
            <a:pPr marL="0" indent="0">
              <a:buNone/>
            </a:pPr>
            <a:r>
              <a:rPr lang="en-CA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Fernades</a:t>
            </a:r>
            <a:r>
              <a:rPr lang="en-CA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Mark professor</a:t>
            </a:r>
          </a:p>
          <a:p>
            <a:pPr marL="0" indent="0">
              <a:buNone/>
            </a:pPr>
            <a:br>
              <a:rPr lang="en-CA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awk</a:t>
            </a:r>
            <a: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'{print}' </a:t>
            </a:r>
            <a:r>
              <a:rPr lang="en-CA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data.txt</a:t>
            </a:r>
            <a:endParaRPr lang="en-CA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CA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Saul Murray professor</a:t>
            </a:r>
          </a:p>
          <a:p>
            <a:pPr marL="0" indent="0">
              <a:buNone/>
            </a:pPr>
            <a:r>
              <a:rPr lang="en-CA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David Ward retired</a:t>
            </a:r>
          </a:p>
          <a:p>
            <a:pPr marL="0" indent="0">
              <a:buNone/>
            </a:pPr>
            <a:r>
              <a:rPr lang="en-CA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Fernades</a:t>
            </a:r>
            <a:r>
              <a:rPr lang="en-CA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Mark professor</a:t>
            </a:r>
            <a:br>
              <a:rPr lang="en-CA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lang="en-CA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lang="en-CA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lang="en-CA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CA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CA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C301692-18A0-BB4E-BBA6-52BEC38D3BC9}"/>
              </a:ext>
            </a:extLst>
          </p:cNvPr>
          <p:cNvSpPr txBox="1"/>
          <p:nvPr/>
        </p:nvSpPr>
        <p:spPr>
          <a:xfrm>
            <a:off x="6705600" y="4227857"/>
            <a:ext cx="3556000" cy="86177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CA" sz="1600" dirty="0"/>
              <a:t>If no pattern is specified, </a:t>
            </a:r>
            <a:r>
              <a:rPr lang="en-CA" sz="1600" dirty="0" err="1"/>
              <a:t>awk</a:t>
            </a:r>
            <a:r>
              <a:rPr lang="en-CA" sz="1600" dirty="0"/>
              <a:t> selects </a:t>
            </a:r>
            <a:r>
              <a:rPr lang="en-CA" sz="1600" b="1" dirty="0"/>
              <a:t>all lines </a:t>
            </a:r>
            <a:r>
              <a:rPr lang="en-CA" sz="1600" dirty="0"/>
              <a:t>in the input</a:t>
            </a:r>
          </a:p>
          <a:p>
            <a:endParaRPr lang="en-US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73B1EBA-D151-9F49-B895-402E018A4F81}"/>
              </a:ext>
            </a:extLst>
          </p:cNvPr>
          <p:cNvCxnSpPr/>
          <p:nvPr/>
        </p:nvCxnSpPr>
        <p:spPr>
          <a:xfrm flipH="1">
            <a:off x="4656666" y="4479313"/>
            <a:ext cx="171508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0245CD60-5F20-7C4E-B9EB-E9BCC19A58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0554014" y="1184924"/>
            <a:ext cx="1252844" cy="1252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0526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829AC-DEC4-1147-BF51-3849E59AC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err="1"/>
              <a:t>awk</a:t>
            </a:r>
            <a:r>
              <a:rPr lang="en-US" sz="2800" dirty="0"/>
              <a:t> utility</a:t>
            </a:r>
            <a:endParaRPr lang="en-US" sz="3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DF4C7A-3854-7B4B-8D4F-4AD959A56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7" y="1706813"/>
            <a:ext cx="7235223" cy="47557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CA" sz="2400" b="1" dirty="0"/>
              <a:t>Example 2</a:t>
            </a:r>
            <a:br>
              <a:rPr lang="en-CA" dirty="0"/>
            </a:br>
            <a:br>
              <a:rPr lang="en-CA" dirty="0"/>
            </a:br>
            <a: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cat </a:t>
            </a:r>
            <a:r>
              <a:rPr lang="en-CA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data.txt</a:t>
            </a:r>
            <a:endParaRPr lang="en-CA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CA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Saul Murray professor</a:t>
            </a:r>
          </a:p>
          <a:p>
            <a:pPr marL="0" indent="0">
              <a:buNone/>
            </a:pPr>
            <a:r>
              <a:rPr lang="en-CA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David Ward retired</a:t>
            </a:r>
          </a:p>
          <a:p>
            <a:pPr marL="0" indent="0">
              <a:buNone/>
            </a:pPr>
            <a:r>
              <a:rPr lang="en-CA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Fernades</a:t>
            </a:r>
            <a:r>
              <a:rPr lang="en-CA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Mark professor</a:t>
            </a:r>
          </a:p>
          <a:p>
            <a:pPr marL="0" indent="0">
              <a:buNone/>
            </a:pPr>
            <a:br>
              <a:rPr lang="en-CA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awk</a:t>
            </a:r>
            <a: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'/^[F-Z]/ {print}' </a:t>
            </a:r>
            <a:r>
              <a:rPr lang="en-CA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data.txt</a:t>
            </a:r>
            <a:endParaRPr lang="en-CA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CA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Saul Murray professor</a:t>
            </a:r>
          </a:p>
          <a:p>
            <a:pPr marL="0" indent="0">
              <a:buNone/>
            </a:pPr>
            <a:r>
              <a:rPr lang="en-CA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Fernades</a:t>
            </a:r>
            <a:r>
              <a:rPr lang="en-CA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Mark professor</a:t>
            </a:r>
          </a:p>
          <a:p>
            <a:pPr marL="0" indent="0">
              <a:buNone/>
            </a:pPr>
            <a:endParaRPr lang="en-CA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C301692-18A0-BB4E-BBA6-52BEC38D3BC9}"/>
              </a:ext>
            </a:extLst>
          </p:cNvPr>
          <p:cNvSpPr txBox="1"/>
          <p:nvPr/>
        </p:nvSpPr>
        <p:spPr>
          <a:xfrm>
            <a:off x="6828681" y="4645326"/>
            <a:ext cx="3725333" cy="18158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CA" sz="1600" dirty="0"/>
              <a:t>You can use a regular expression, enclosed within slashes, as a pattern.</a:t>
            </a:r>
            <a:br>
              <a:rPr lang="en-CA" sz="1600" dirty="0"/>
            </a:br>
            <a:br>
              <a:rPr lang="en-CA" sz="1600" dirty="0"/>
            </a:br>
            <a:r>
              <a:rPr lang="en-CA" sz="1600" dirty="0"/>
              <a:t>In this case, the pattern is matched at the BEGINNING of each line (record) read from the input file.</a:t>
            </a:r>
          </a:p>
          <a:p>
            <a:endParaRPr lang="en-US" sz="1600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73B1EBA-D151-9F49-B895-402E018A4F81}"/>
              </a:ext>
            </a:extLst>
          </p:cNvPr>
          <p:cNvCxnSpPr/>
          <p:nvPr/>
        </p:nvCxnSpPr>
        <p:spPr>
          <a:xfrm flipH="1">
            <a:off x="4538133" y="5004247"/>
            <a:ext cx="171508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E589CB03-07FE-BE4C-B25A-0F9E9182B1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0554014" y="1184924"/>
            <a:ext cx="1252844" cy="1252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3634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829AC-DEC4-1147-BF51-3849E59AC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err="1"/>
              <a:t>awk</a:t>
            </a:r>
            <a:r>
              <a:rPr lang="en-US" sz="2800" dirty="0"/>
              <a:t> utility</a:t>
            </a:r>
            <a:endParaRPr lang="en-US" sz="3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DF4C7A-3854-7B4B-8D4F-4AD959A56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7" y="1706813"/>
            <a:ext cx="7235223" cy="47557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CA" sz="2400" b="1" dirty="0"/>
              <a:t>Example 3</a:t>
            </a:r>
            <a:br>
              <a:rPr lang="en-CA" dirty="0"/>
            </a:br>
            <a:br>
              <a:rPr lang="en-CA" dirty="0"/>
            </a:br>
            <a: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cat </a:t>
            </a:r>
            <a:r>
              <a:rPr lang="en-CA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data.txt</a:t>
            </a:r>
            <a:endParaRPr lang="en-CA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CA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Saul Murray professor</a:t>
            </a:r>
          </a:p>
          <a:p>
            <a:pPr marL="0" indent="0">
              <a:buNone/>
            </a:pPr>
            <a:r>
              <a:rPr lang="en-CA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David Ward retired</a:t>
            </a:r>
          </a:p>
          <a:p>
            <a:pPr marL="0" indent="0">
              <a:buNone/>
            </a:pPr>
            <a:r>
              <a:rPr lang="en-CA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Fernades</a:t>
            </a:r>
            <a:r>
              <a:rPr lang="en-CA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Mark professor</a:t>
            </a:r>
          </a:p>
          <a:p>
            <a:pPr marL="0" indent="0">
              <a:buNone/>
            </a:pPr>
            <a:br>
              <a:rPr lang="en-CA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awk</a:t>
            </a:r>
            <a: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'/^[F-Z]/' </a:t>
            </a:r>
            <a:r>
              <a:rPr lang="en-CA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data.txt</a:t>
            </a:r>
            <a:endParaRPr lang="en-CA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CA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Saul Murray professor</a:t>
            </a:r>
          </a:p>
          <a:p>
            <a:pPr marL="0" indent="0">
              <a:buNone/>
            </a:pPr>
            <a:r>
              <a:rPr lang="en-CA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Fernades</a:t>
            </a:r>
            <a:r>
              <a:rPr lang="en-CA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Mark professor</a:t>
            </a:r>
          </a:p>
          <a:p>
            <a:pPr marL="0" indent="0">
              <a:buNone/>
            </a:pPr>
            <a:endParaRPr lang="en-CA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C301692-18A0-BB4E-BBA6-52BEC38D3BC9}"/>
              </a:ext>
            </a:extLst>
          </p:cNvPr>
          <p:cNvSpPr txBox="1"/>
          <p:nvPr/>
        </p:nvSpPr>
        <p:spPr>
          <a:xfrm>
            <a:off x="6654799" y="4576448"/>
            <a:ext cx="3725333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CA" sz="1600" dirty="0"/>
              <a:t>If no action is specified, </a:t>
            </a:r>
            <a:r>
              <a:rPr lang="en-CA" sz="1600" dirty="0" err="1"/>
              <a:t>awk</a:t>
            </a:r>
            <a:r>
              <a:rPr lang="en-CA" sz="1600" dirty="0"/>
              <a:t> copies the selected lines to standard output</a:t>
            </a:r>
          </a:p>
          <a:p>
            <a:endParaRPr lang="en-US" sz="1600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73B1EBA-D151-9F49-B895-402E018A4F81}"/>
              </a:ext>
            </a:extLst>
          </p:cNvPr>
          <p:cNvCxnSpPr/>
          <p:nvPr/>
        </p:nvCxnSpPr>
        <p:spPr>
          <a:xfrm flipH="1">
            <a:off x="4538133" y="5004247"/>
            <a:ext cx="171508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C77A1C97-0BBA-4747-97C6-CCFB5D6FE8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0554014" y="1184924"/>
            <a:ext cx="1252844" cy="1252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1980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829AC-DEC4-1147-BF51-3849E59AC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err="1"/>
              <a:t>awk</a:t>
            </a:r>
            <a:r>
              <a:rPr lang="en-US" sz="2800" dirty="0"/>
              <a:t> utility</a:t>
            </a:r>
            <a:endParaRPr lang="en-US" sz="3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DF4C7A-3854-7B4B-8D4F-4AD959A56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7" y="1706813"/>
            <a:ext cx="7235223" cy="475577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CA" sz="2400" b="1" dirty="0"/>
              <a:t>Using Variables with </a:t>
            </a:r>
            <a:r>
              <a:rPr lang="en-CA" sz="2400" b="1" dirty="0" err="1"/>
              <a:t>awk</a:t>
            </a:r>
            <a:r>
              <a:rPr lang="en-CA" sz="2400" b="1" dirty="0"/>
              <a:t> Utility</a:t>
            </a:r>
            <a:br>
              <a:rPr lang="en-CA" dirty="0"/>
            </a:br>
            <a:br>
              <a:rPr lang="en-CA" dirty="0"/>
            </a:br>
            <a:r>
              <a:rPr lang="en-CA" dirty="0"/>
              <a:t>You can use parameters which represent fields within records (lines) within the expression of the </a:t>
            </a:r>
            <a:r>
              <a:rPr lang="en-CA" dirty="0" err="1"/>
              <a:t>awk</a:t>
            </a:r>
            <a:r>
              <a:rPr lang="en-CA" dirty="0"/>
              <a:t> utility.</a:t>
            </a:r>
            <a:br>
              <a:rPr lang="en-CA" dirty="0"/>
            </a:br>
            <a:endParaRPr lang="en-CA" dirty="0"/>
          </a:p>
          <a:p>
            <a:pPr marL="0" indent="0">
              <a:buNone/>
            </a:pPr>
            <a:r>
              <a:rPr lang="en-CA" dirty="0"/>
              <a:t>The parameter </a:t>
            </a:r>
            <a:r>
              <a:rPr lang="en-CA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$0 </a:t>
            </a:r>
            <a:r>
              <a:rPr lang="en-CA" dirty="0"/>
              <a:t>represents all of the fields contained in the record (line).</a:t>
            </a:r>
            <a:br>
              <a:rPr lang="en-CA" dirty="0"/>
            </a:br>
            <a:endParaRPr lang="en-CA" dirty="0"/>
          </a:p>
          <a:p>
            <a:pPr marL="0" indent="0">
              <a:buNone/>
            </a:pPr>
            <a:r>
              <a:rPr lang="en-CA" dirty="0"/>
              <a:t>The parameters </a:t>
            </a:r>
            <a:r>
              <a:rPr lang="en-CA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$1</a:t>
            </a:r>
            <a:r>
              <a:rPr lang="en-CA" dirty="0"/>
              <a:t>, </a:t>
            </a:r>
            <a:r>
              <a:rPr lang="en-CA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$2</a:t>
            </a:r>
            <a: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CA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$3</a:t>
            </a:r>
            <a:r>
              <a:rPr lang="en-CA" b="1" dirty="0"/>
              <a:t> … </a:t>
            </a:r>
            <a:r>
              <a:rPr lang="en-CA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$9</a:t>
            </a:r>
            <a:r>
              <a:rPr lang="en-CA" dirty="0"/>
              <a:t> represent the first, second and third  to the 9</a:t>
            </a:r>
            <a:r>
              <a:rPr lang="en-CA" baseline="30000" dirty="0"/>
              <a:t>th</a:t>
            </a:r>
            <a:r>
              <a:rPr lang="en-CA" dirty="0"/>
              <a:t> fields contained within the record. Parameters greater than nine requires the value of the parameter to be placed within braces </a:t>
            </a:r>
            <a:br>
              <a:rPr lang="en-CA" dirty="0"/>
            </a:br>
            <a:r>
              <a:rPr lang="en-CA" dirty="0"/>
              <a:t>(for example:  </a:t>
            </a:r>
            <a:r>
              <a:rPr lang="en-CA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${10}</a:t>
            </a:r>
            <a:r>
              <a:rPr lang="en-CA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CA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${11},${12}</a:t>
            </a:r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CA" dirty="0"/>
              <a:t>etc.)</a:t>
            </a:r>
            <a:br>
              <a:rPr lang="en-CA" dirty="0"/>
            </a:br>
            <a:endParaRPr lang="en-CA" dirty="0"/>
          </a:p>
          <a:p>
            <a:pPr marL="0" indent="0">
              <a:buNone/>
            </a:pPr>
            <a:r>
              <a:rPr lang="en-CA" dirty="0"/>
              <a:t>Unless you separate items in a print command with a </a:t>
            </a:r>
            <a:r>
              <a:rPr lang="en-CA" b="1" dirty="0"/>
              <a:t>comma</a:t>
            </a:r>
            <a:r>
              <a:rPr lang="en-CA" dirty="0"/>
              <a:t>,  </a:t>
            </a:r>
            <a:br>
              <a:rPr lang="en-CA" dirty="0"/>
            </a:br>
            <a:r>
              <a:rPr lang="en-CA" dirty="0"/>
              <a:t>awk </a:t>
            </a:r>
            <a:r>
              <a:rPr lang="en-CA" b="1" dirty="0"/>
              <a:t>catenates</a:t>
            </a:r>
            <a:r>
              <a:rPr lang="en-CA" dirty="0"/>
              <a:t> them.</a:t>
            </a:r>
            <a:br>
              <a:rPr lang="en-CA" dirty="0"/>
            </a:br>
            <a:br>
              <a:rPr lang="en-CA" dirty="0"/>
            </a:br>
            <a:br>
              <a:rPr lang="en-CA" dirty="0"/>
            </a:br>
            <a:endParaRPr lang="en-CA" dirty="0"/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0EA18268-9F9B-294D-8542-39C4ED4746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0554014" y="1184924"/>
            <a:ext cx="1252844" cy="1252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4738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829AC-DEC4-1147-BF51-3849E59AC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err="1"/>
              <a:t>awk</a:t>
            </a:r>
            <a:r>
              <a:rPr lang="en-US" sz="2800" dirty="0"/>
              <a:t> utility</a:t>
            </a:r>
            <a:endParaRPr lang="en-US" sz="3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DF4C7A-3854-7B4B-8D4F-4AD959A56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7" y="1706813"/>
            <a:ext cx="7235223" cy="475577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CA" sz="2400" b="1" dirty="0"/>
              <a:t>Example 4</a:t>
            </a:r>
            <a:br>
              <a:rPr lang="en-CA" dirty="0"/>
            </a:br>
            <a:br>
              <a:rPr lang="en-CA" dirty="0"/>
            </a:br>
            <a: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cat </a:t>
            </a:r>
            <a:r>
              <a:rPr lang="en-CA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data.txt</a:t>
            </a:r>
            <a:endParaRPr lang="en-CA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CA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Saul Murray professor</a:t>
            </a:r>
          </a:p>
          <a:p>
            <a:pPr marL="0" indent="0">
              <a:buNone/>
            </a:pPr>
            <a:r>
              <a:rPr lang="en-CA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David Ward retired</a:t>
            </a:r>
          </a:p>
          <a:p>
            <a:pPr marL="0" indent="0">
              <a:buNone/>
            </a:pPr>
            <a:r>
              <a:rPr lang="en-CA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Fernades</a:t>
            </a:r>
            <a:r>
              <a:rPr lang="en-CA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Mark professor</a:t>
            </a:r>
          </a:p>
          <a:p>
            <a:pPr marL="0" indent="0">
              <a:buNone/>
            </a:pPr>
            <a:br>
              <a:rPr lang="en-CA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awk '$1 ~ /^[F-Z]/ {print}' </a:t>
            </a:r>
            <a:r>
              <a:rPr lang="en-CA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data.txt</a:t>
            </a:r>
            <a:endParaRPr lang="en-CA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CA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Saul Murray professor</a:t>
            </a:r>
          </a:p>
          <a:p>
            <a:pPr marL="0" indent="0">
              <a:buNone/>
            </a:pPr>
            <a:r>
              <a:rPr lang="en-CA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Fernades</a:t>
            </a:r>
            <a:r>
              <a:rPr lang="en-CA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Mark professor</a:t>
            </a:r>
          </a:p>
          <a:p>
            <a:pPr marL="0" indent="0">
              <a:buNone/>
            </a:pPr>
            <a:br>
              <a:rPr lang="en-CA" dirty="0"/>
            </a:br>
            <a: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awk '$3 ~ /retired/ {print}' </a:t>
            </a:r>
            <a:r>
              <a:rPr lang="en-CA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data.txt</a:t>
            </a:r>
            <a:endParaRPr lang="en-CA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CA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David Ward retired</a:t>
            </a:r>
            <a:br>
              <a:rPr lang="en-CA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lang="en-CA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CA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CA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C301692-18A0-BB4E-BBA6-52BEC38D3BC9}"/>
              </a:ext>
            </a:extLst>
          </p:cNvPr>
          <p:cNvSpPr txBox="1"/>
          <p:nvPr/>
        </p:nvSpPr>
        <p:spPr>
          <a:xfrm>
            <a:off x="8081525" y="4369702"/>
            <a:ext cx="3725333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CA" sz="1600" dirty="0"/>
              <a:t>The parameters </a:t>
            </a:r>
            <a:r>
              <a:rPr lang="en-CA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$1</a:t>
            </a:r>
            <a:r>
              <a:rPr lang="en-CA" sz="1600" dirty="0"/>
              <a:t>, </a:t>
            </a:r>
            <a:r>
              <a:rPr lang="en-CA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$2</a:t>
            </a:r>
            <a:r>
              <a:rPr lang="en-CA" sz="1600" dirty="0"/>
              <a:t>, </a:t>
            </a:r>
            <a:r>
              <a:rPr lang="en-CA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$3</a:t>
            </a:r>
            <a:r>
              <a:rPr lang="en-CA" sz="1600" b="1" dirty="0"/>
              <a:t> … </a:t>
            </a:r>
            <a:r>
              <a:rPr lang="en-CA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$9</a:t>
            </a:r>
            <a:r>
              <a:rPr lang="en-CA" sz="1600" dirty="0"/>
              <a:t> represent the first, second and third  to the 9</a:t>
            </a:r>
            <a:r>
              <a:rPr lang="en-CA" sz="1600" baseline="30000" dirty="0"/>
              <a:t>th</a:t>
            </a:r>
            <a:r>
              <a:rPr lang="en-CA" sz="1600" dirty="0"/>
              <a:t> fields contained within the record.</a:t>
            </a:r>
            <a:endParaRPr lang="en-US" sz="1600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73B1EBA-D151-9F49-B895-402E018A4F81}"/>
              </a:ext>
            </a:extLst>
          </p:cNvPr>
          <p:cNvCxnSpPr>
            <a:cxnSpLocks/>
          </p:cNvCxnSpPr>
          <p:nvPr/>
        </p:nvCxnSpPr>
        <p:spPr>
          <a:xfrm flipH="1">
            <a:off x="5069188" y="4614781"/>
            <a:ext cx="289911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77210C77-4C2B-5348-B5E3-6041A255682F}"/>
              </a:ext>
            </a:extLst>
          </p:cNvPr>
          <p:cNvCxnSpPr/>
          <p:nvPr/>
        </p:nvCxnSpPr>
        <p:spPr>
          <a:xfrm flipH="1">
            <a:off x="6253216" y="5732380"/>
            <a:ext cx="171508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10F8A3F6-0C76-1749-B3BE-298394180306}"/>
              </a:ext>
            </a:extLst>
          </p:cNvPr>
          <p:cNvSpPr txBox="1"/>
          <p:nvPr/>
        </p:nvSpPr>
        <p:spPr>
          <a:xfrm>
            <a:off x="8048023" y="5539254"/>
            <a:ext cx="3725333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CA" sz="1600" dirty="0"/>
              <a:t>The </a:t>
            </a:r>
            <a:r>
              <a:rPr lang="en-CA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~</a:t>
            </a:r>
            <a:r>
              <a:rPr lang="en-CA" sz="1600" dirty="0"/>
              <a:t> operator tests whether a field or variable matches a regular expression </a:t>
            </a:r>
          </a:p>
        </p:txBody>
      </p:sp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0FB9AE80-6D01-444C-9402-166848A5FE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0554014" y="1184924"/>
            <a:ext cx="1252844" cy="1252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7737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829AC-DEC4-1147-BF51-3849E59AC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err="1"/>
              <a:t>awk</a:t>
            </a:r>
            <a:r>
              <a:rPr lang="en-US" sz="2800" dirty="0"/>
              <a:t> utility</a:t>
            </a:r>
            <a:endParaRPr lang="en-US" sz="3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DF4C7A-3854-7B4B-8D4F-4AD959A56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7" y="1706813"/>
            <a:ext cx="7235223" cy="47557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CA" sz="2400" b="1" dirty="0"/>
              <a:t>Example 5</a:t>
            </a:r>
            <a:br>
              <a:rPr lang="en-CA" dirty="0"/>
            </a:br>
            <a:br>
              <a:rPr lang="en-CA" dirty="0"/>
            </a:br>
            <a: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cat </a:t>
            </a:r>
            <a:r>
              <a:rPr lang="en-CA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data.txt</a:t>
            </a:r>
            <a:endParaRPr lang="en-CA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CA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Saul Murray professor</a:t>
            </a:r>
          </a:p>
          <a:p>
            <a:pPr marL="0" indent="0">
              <a:buNone/>
            </a:pPr>
            <a:r>
              <a:rPr lang="en-CA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David Ward retired</a:t>
            </a:r>
          </a:p>
          <a:p>
            <a:pPr marL="0" indent="0">
              <a:buNone/>
            </a:pPr>
            <a:r>
              <a:rPr lang="en-CA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Fernades</a:t>
            </a:r>
            <a:r>
              <a:rPr lang="en-CA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Mark professor</a:t>
            </a:r>
          </a:p>
          <a:p>
            <a:pPr marL="0" indent="0">
              <a:buNone/>
            </a:pPr>
            <a:br>
              <a:rPr lang="en-CA" dirty="0"/>
            </a:br>
            <a: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awk '$3 !~ /retired/ {print}' </a:t>
            </a:r>
            <a:r>
              <a:rPr lang="en-CA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data.txt</a:t>
            </a:r>
            <a:endParaRPr lang="en-CA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CA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Saul Murray professor</a:t>
            </a:r>
          </a:p>
          <a:p>
            <a:pPr marL="0" indent="0">
              <a:buNone/>
            </a:pPr>
            <a:r>
              <a:rPr lang="en-CA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Fernades</a:t>
            </a:r>
            <a:r>
              <a:rPr lang="en-CA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Mark professor</a:t>
            </a:r>
          </a:p>
          <a:p>
            <a:pPr marL="0" indent="0">
              <a:buNone/>
            </a:pPr>
            <a:endParaRPr lang="en-CA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C301692-18A0-BB4E-BBA6-52BEC38D3BC9}"/>
              </a:ext>
            </a:extLst>
          </p:cNvPr>
          <p:cNvSpPr txBox="1"/>
          <p:nvPr/>
        </p:nvSpPr>
        <p:spPr>
          <a:xfrm>
            <a:off x="8217356" y="4696470"/>
            <a:ext cx="3725333" cy="61555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CA" sz="1600" dirty="0"/>
              <a:t>The </a:t>
            </a:r>
            <a:r>
              <a:rPr lang="en-CA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!~</a:t>
            </a:r>
            <a:r>
              <a:rPr lang="en-CA" sz="1600" dirty="0"/>
              <a:t> operator tests for no match.</a:t>
            </a:r>
          </a:p>
          <a:p>
            <a:endParaRPr lang="en-US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73B1EBA-D151-9F49-B895-402E018A4F81}"/>
              </a:ext>
            </a:extLst>
          </p:cNvPr>
          <p:cNvCxnSpPr>
            <a:cxnSpLocks/>
          </p:cNvCxnSpPr>
          <p:nvPr/>
        </p:nvCxnSpPr>
        <p:spPr>
          <a:xfrm flipH="1">
            <a:off x="6316133" y="4902647"/>
            <a:ext cx="165216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EA049F2A-BFD6-0043-BCE0-E920D2AF30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0554014" y="1184924"/>
            <a:ext cx="1252844" cy="1252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4002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829AC-DEC4-1147-BF51-3849E59AC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err="1"/>
              <a:t>awk</a:t>
            </a:r>
            <a:r>
              <a:rPr lang="en-US" sz="2800" dirty="0"/>
              <a:t> utility</a:t>
            </a:r>
            <a:endParaRPr lang="en-US" sz="3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DF4C7A-3854-7B4B-8D4F-4AD959A56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7" y="1706813"/>
            <a:ext cx="7235223" cy="475577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CA" sz="2400" b="1" dirty="0"/>
              <a:t>Example 6</a:t>
            </a:r>
            <a:br>
              <a:rPr lang="en-CA" dirty="0"/>
            </a:br>
            <a:br>
              <a:rPr lang="en-CA" dirty="0"/>
            </a:br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cat </a:t>
            </a:r>
            <a:r>
              <a:rPr lang="en-CA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customer.dat</a:t>
            </a:r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</a:p>
          <a:p>
            <a:pPr marL="0" indent="0">
              <a:buNone/>
            </a:pPr>
            <a: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  <a:t>A100 Acme-Inc. 5400</a:t>
            </a:r>
          </a:p>
          <a:p>
            <a:pPr marL="0" indent="0">
              <a:buNone/>
            </a:pPr>
            <a: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  <a:t>R100 Rain-Ltd. 11224</a:t>
            </a:r>
          </a:p>
          <a:p>
            <a:pPr marL="0" indent="0">
              <a:buNone/>
            </a:pPr>
            <a: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  <a:t>T100 Toy-Inc. 3413</a:t>
            </a:r>
          </a:p>
          <a:p>
            <a:pPr marL="0" indent="0">
              <a:buNone/>
            </a:pPr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awk '$3 &gt; 10000 {print}' </a:t>
            </a:r>
            <a:r>
              <a:rPr lang="en-CA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customer.dat</a:t>
            </a:r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</a:p>
          <a:p>
            <a:pPr marL="0" indent="0">
              <a:buNone/>
            </a:pPr>
            <a: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  <a:t>R100 Rain-Ltd. 11224</a:t>
            </a:r>
          </a:p>
          <a:p>
            <a:pPr marL="0" indent="0">
              <a:buNone/>
            </a:pPr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awk '$3 &lt;= 6000 {print}' </a:t>
            </a:r>
            <a:r>
              <a:rPr lang="en-CA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customer.dat</a:t>
            </a:r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</a:p>
          <a:p>
            <a:pPr marL="0" indent="0">
              <a:buNone/>
            </a:pPr>
            <a: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  <a:t>A100 Acme-Inc. 5400</a:t>
            </a:r>
          </a:p>
          <a:p>
            <a:pPr marL="0" indent="0">
              <a:buNone/>
            </a:pPr>
            <a: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  <a:t>T100 Toy-Inc. 3413</a:t>
            </a:r>
            <a:b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CA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CA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C301692-18A0-BB4E-BBA6-52BEC38D3BC9}"/>
              </a:ext>
            </a:extLst>
          </p:cNvPr>
          <p:cNvSpPr txBox="1"/>
          <p:nvPr/>
        </p:nvSpPr>
        <p:spPr>
          <a:xfrm>
            <a:off x="8335890" y="3727282"/>
            <a:ext cx="3725333" cy="86177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CA" sz="1600" dirty="0"/>
              <a:t>Using </a:t>
            </a:r>
            <a:r>
              <a:rPr lang="en-CA" sz="1600" u="sng" dirty="0"/>
              <a:t>relational</a:t>
            </a:r>
            <a:r>
              <a:rPr lang="en-CA" sz="1600" dirty="0"/>
              <a:t> operators with </a:t>
            </a:r>
            <a:br>
              <a:rPr lang="en-CA" sz="1600" dirty="0"/>
            </a:br>
            <a:r>
              <a:rPr lang="en-CA" sz="1600" dirty="0"/>
              <a:t>the awk command.</a:t>
            </a:r>
          </a:p>
          <a:p>
            <a:endParaRPr lang="en-US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73B1EBA-D151-9F49-B895-402E018A4F81}"/>
              </a:ext>
            </a:extLst>
          </p:cNvPr>
          <p:cNvCxnSpPr>
            <a:cxnSpLocks/>
          </p:cNvCxnSpPr>
          <p:nvPr/>
        </p:nvCxnSpPr>
        <p:spPr>
          <a:xfrm flipH="1">
            <a:off x="7179733" y="4106780"/>
            <a:ext cx="63616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C8B8CF42-A934-944D-9B64-EA18B3849A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0554014" y="1184924"/>
            <a:ext cx="1252844" cy="1252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3121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829AC-DEC4-1147-BF51-3849E59AC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err="1"/>
              <a:t>awk</a:t>
            </a:r>
            <a:r>
              <a:rPr lang="en-US" sz="2800" dirty="0"/>
              <a:t> utility</a:t>
            </a:r>
            <a:endParaRPr lang="en-US" sz="3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DF4C7A-3854-7B4B-8D4F-4AD959A56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7" y="1706813"/>
            <a:ext cx="7235223" cy="475577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CA" sz="2400" b="1" dirty="0"/>
              <a:t>Example 7</a:t>
            </a:r>
            <a:br>
              <a:rPr lang="en-CA" dirty="0"/>
            </a:br>
            <a:br>
              <a:rPr lang="en-CA" dirty="0"/>
            </a:br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cat </a:t>
            </a:r>
            <a:r>
              <a:rPr lang="en-CA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customer.dat</a:t>
            </a:r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</a:p>
          <a:p>
            <a:pPr marL="0" indent="0">
              <a:buNone/>
            </a:pPr>
            <a: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  <a:t>A100 Acme-Inc. 5400</a:t>
            </a:r>
          </a:p>
          <a:p>
            <a:pPr marL="0" indent="0">
              <a:buNone/>
            </a:pPr>
            <a: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  <a:t>R100 Rain-Ltd. 11224</a:t>
            </a:r>
          </a:p>
          <a:p>
            <a:pPr marL="0" indent="0">
              <a:buNone/>
            </a:pPr>
            <a: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  <a:t>T100 Toy-Inc. 3413</a:t>
            </a:r>
          </a:p>
          <a:p>
            <a:pPr marL="0" indent="0">
              <a:buNone/>
            </a:pPr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awk '$3 &gt;= 5000 &amp;&amp; $3 &lt;= 10000  {print}' </a:t>
            </a:r>
            <a:r>
              <a:rPr lang="en-CA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customer.dat</a:t>
            </a:r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</a:p>
          <a:p>
            <a:pPr marL="0" indent="0">
              <a:buNone/>
            </a:pPr>
            <a: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  <a:t>A100 Acme-Inc. 5400</a:t>
            </a:r>
          </a:p>
          <a:p>
            <a:pPr marL="0" indent="0">
              <a:buNone/>
            </a:pPr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awk '$3 &lt;= 5000 || $3 &gt;= 10000  {print}' </a:t>
            </a:r>
            <a:r>
              <a:rPr lang="en-CA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customer.dat</a:t>
            </a:r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</a:p>
          <a:p>
            <a:pPr marL="0" indent="0">
              <a:buNone/>
            </a:pPr>
            <a: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  <a:t>R100 Rain-Ltd. 11224</a:t>
            </a:r>
          </a:p>
          <a:p>
            <a:pPr marL="0" indent="0">
              <a:buNone/>
            </a:pPr>
            <a: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  <a:t>T100 Toy-Inc. 3413</a:t>
            </a:r>
            <a:b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CA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CA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C301692-18A0-BB4E-BBA6-52BEC38D3BC9}"/>
              </a:ext>
            </a:extLst>
          </p:cNvPr>
          <p:cNvSpPr txBox="1"/>
          <p:nvPr/>
        </p:nvSpPr>
        <p:spPr>
          <a:xfrm>
            <a:off x="9402688" y="4084698"/>
            <a:ext cx="2406329" cy="110799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CA" sz="1600" dirty="0"/>
              <a:t>Using the </a:t>
            </a:r>
            <a:r>
              <a:rPr lang="en-CA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&amp;&amp;</a:t>
            </a:r>
            <a:r>
              <a:rPr lang="en-CA" sz="1600" dirty="0"/>
              <a:t> and </a:t>
            </a:r>
            <a:r>
              <a:rPr lang="en-CA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||</a:t>
            </a:r>
            <a:r>
              <a:rPr lang="en-CA" sz="1600" dirty="0"/>
              <a:t> conditional operators with the </a:t>
            </a:r>
            <a:r>
              <a:rPr lang="en-CA" sz="1600" dirty="0" err="1"/>
              <a:t>awk</a:t>
            </a:r>
            <a:r>
              <a:rPr lang="en-CA" sz="1600" dirty="0"/>
              <a:t> command.</a:t>
            </a:r>
          </a:p>
          <a:p>
            <a:endParaRPr lang="en-US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73B1EBA-D151-9F49-B895-402E018A4F81}"/>
              </a:ext>
            </a:extLst>
          </p:cNvPr>
          <p:cNvCxnSpPr>
            <a:cxnSpLocks/>
          </p:cNvCxnSpPr>
          <p:nvPr/>
        </p:nvCxnSpPr>
        <p:spPr>
          <a:xfrm flipH="1">
            <a:off x="8686800" y="4473642"/>
            <a:ext cx="63616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C644E3E9-7A86-AD45-8EF2-66D45F89D1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0554014" y="1184924"/>
            <a:ext cx="1252844" cy="1252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7956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829AC-DEC4-1147-BF51-3849E59AC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Sed utility</a:t>
            </a:r>
            <a:endParaRPr lang="en-US" sz="3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DF4C7A-3854-7B4B-8D4F-4AD959A56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7" y="1706813"/>
            <a:ext cx="7573890" cy="47557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CA" sz="2400" b="1" dirty="0"/>
              <a:t>Purpose</a:t>
            </a:r>
            <a:br>
              <a:rPr lang="en-CA" b="1" dirty="0"/>
            </a:br>
            <a:endParaRPr lang="en-CA" b="1" dirty="0"/>
          </a:p>
          <a:p>
            <a:pPr marL="0" indent="0">
              <a:buNone/>
            </a:pPr>
            <a:r>
              <a:rPr lang="en-US" sz="1800" dirty="0"/>
              <a:t>The </a:t>
            </a:r>
            <a:r>
              <a:rPr lang="en-US" sz="1800" b="1" dirty="0"/>
              <a:t>sed</a:t>
            </a:r>
            <a:r>
              <a:rPr lang="en-US" sz="1800" dirty="0"/>
              <a:t> command stands for </a:t>
            </a:r>
            <a:r>
              <a:rPr lang="en-US" sz="1800" b="1" dirty="0"/>
              <a:t>Streaming Editor</a:t>
            </a:r>
            <a:r>
              <a:rPr lang="en-US" sz="1800" dirty="0"/>
              <a:t>.</a:t>
            </a:r>
            <a:br>
              <a:rPr lang="en-US" sz="1800" dirty="0"/>
            </a:br>
            <a:endParaRPr lang="en-US" sz="1800" dirty="0"/>
          </a:p>
          <a:p>
            <a:pPr marL="0" indent="0">
              <a:buNone/>
            </a:pPr>
            <a:r>
              <a:rPr lang="en-US" sz="1800" dirty="0"/>
              <a:t>The sed command is used to </a:t>
            </a:r>
            <a:r>
              <a:rPr lang="en-US" sz="1800" b="1" dirty="0"/>
              <a:t>manipulate text </a:t>
            </a:r>
            <a:r>
              <a:rPr lang="en-US" sz="1800" dirty="0"/>
              <a:t>that is contained in a </a:t>
            </a:r>
            <a:br>
              <a:rPr lang="en-US" sz="1800" dirty="0"/>
            </a:br>
            <a:r>
              <a:rPr lang="en-US" sz="1800" b="1" dirty="0"/>
              <a:t>text file </a:t>
            </a:r>
            <a:r>
              <a:rPr lang="en-US" sz="1800" dirty="0"/>
              <a:t>or via a </a:t>
            </a:r>
            <a:r>
              <a:rPr lang="en-US" sz="1800" b="1" dirty="0"/>
              <a:t>pipeline command</a:t>
            </a:r>
            <a:r>
              <a:rPr lang="en-US" sz="1800" dirty="0"/>
              <a:t>.</a:t>
            </a:r>
            <a:br>
              <a:rPr lang="en-US" sz="1800" dirty="0"/>
            </a:br>
            <a:endParaRPr lang="en-US" sz="1800" dirty="0"/>
          </a:p>
          <a:p>
            <a:pPr marL="0" indent="0">
              <a:buNone/>
            </a:pPr>
            <a:r>
              <a:rPr lang="en-US" sz="1800" dirty="0"/>
              <a:t>Although the sed command does NOT change content </a:t>
            </a:r>
            <a:r>
              <a:rPr lang="en-US" sz="1800" u="sng" dirty="0"/>
              <a:t>inside</a:t>
            </a:r>
            <a:r>
              <a:rPr lang="en-US" sz="1800" dirty="0"/>
              <a:t> a text file, this command acts like a </a:t>
            </a:r>
            <a:r>
              <a:rPr lang="en-US" sz="1800" i="1" dirty="0"/>
              <a:t>“on-the-fly”</a:t>
            </a:r>
            <a:r>
              <a:rPr lang="en-US" sz="1800" dirty="0"/>
              <a:t> text editor to display modified text </a:t>
            </a:r>
            <a:br>
              <a:rPr lang="en-US" sz="1800" dirty="0"/>
            </a:br>
            <a:r>
              <a:rPr lang="en-US" sz="1800" dirty="0"/>
              <a:t>on the </a:t>
            </a:r>
            <a:r>
              <a:rPr lang="en-US" sz="1800" b="1" dirty="0"/>
              <a:t>screen</a:t>
            </a:r>
            <a:r>
              <a:rPr lang="en-US" sz="1800" dirty="0"/>
              <a:t>, </a:t>
            </a:r>
            <a:r>
              <a:rPr lang="en-US" sz="1800" b="1" dirty="0"/>
              <a:t>redirect </a:t>
            </a:r>
            <a:r>
              <a:rPr lang="en-US" sz="1800" dirty="0"/>
              <a:t>to a file or act as a </a:t>
            </a:r>
            <a:r>
              <a:rPr lang="en-US" sz="1800" b="1" dirty="0"/>
              <a:t>filter </a:t>
            </a:r>
            <a:r>
              <a:rPr lang="en-US" sz="1800" dirty="0"/>
              <a:t>within a pipeline command.</a:t>
            </a:r>
            <a:br>
              <a:rPr lang="en-US" sz="1800" i="1" dirty="0"/>
            </a:br>
            <a:br>
              <a:rPr lang="en-CA" sz="1800" dirty="0"/>
            </a:br>
            <a:endParaRPr lang="en-CA" sz="1800" dirty="0"/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E3FC44FA-A7B1-454D-A045-2084CCFC81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0594430" y="715237"/>
            <a:ext cx="920848" cy="1227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7268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829AC-DEC4-1147-BF51-3849E59AC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err="1"/>
              <a:t>awk</a:t>
            </a:r>
            <a:r>
              <a:rPr lang="en-US" sz="2800" dirty="0"/>
              <a:t> utility</a:t>
            </a:r>
            <a:endParaRPr lang="en-US" sz="3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DF4C7A-3854-7B4B-8D4F-4AD959A56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7" y="1706813"/>
            <a:ext cx="7472290" cy="475577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CA" sz="2400" b="1" dirty="0"/>
              <a:t>Example 8</a:t>
            </a:r>
            <a:br>
              <a:rPr lang="en-CA" dirty="0"/>
            </a:br>
            <a:br>
              <a:rPr lang="en-CA" dirty="0"/>
            </a:br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cat </a:t>
            </a:r>
            <a:r>
              <a:rPr lang="en-CA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customer.dat</a:t>
            </a:r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</a:p>
          <a:p>
            <a:pPr marL="0" indent="0">
              <a:buNone/>
            </a:pPr>
            <a: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  <a:t>A100 Acme-Inc. 5400</a:t>
            </a:r>
          </a:p>
          <a:p>
            <a:pPr marL="0" indent="0">
              <a:buNone/>
            </a:pPr>
            <a: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  <a:t>R100 Rain-Ltd. 11224</a:t>
            </a:r>
          </a:p>
          <a:p>
            <a:pPr marL="0" indent="0">
              <a:buNone/>
            </a:pPr>
            <a: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  <a:t>T100 Toy-Inc. 3413</a:t>
            </a:r>
          </a:p>
          <a:p>
            <a:pPr marL="0" indent="0">
              <a:buNone/>
            </a:pPr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awk '$3 &gt; 10000 {print $1,$2}' </a:t>
            </a:r>
            <a:r>
              <a:rPr lang="en-CA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customer.dat</a:t>
            </a:r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</a:p>
          <a:p>
            <a:pPr marL="0" indent="0">
              <a:buNone/>
            </a:pPr>
            <a: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  <a:t>R100 Rain-Ltd.</a:t>
            </a:r>
          </a:p>
          <a:p>
            <a:pPr marL="0" indent="0">
              <a:buNone/>
            </a:pPr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awk '$2 ~ /Acme-Inc./ {print $3}' </a:t>
            </a:r>
            <a:r>
              <a:rPr lang="en-CA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customer.dat</a:t>
            </a:r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</a:p>
          <a:p>
            <a:pPr marL="0" indent="0">
              <a:buNone/>
            </a:pPr>
            <a: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  <a:t>5400</a:t>
            </a:r>
            <a:b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CA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CA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C301692-18A0-BB4E-BBA6-52BEC38D3BC9}"/>
              </a:ext>
            </a:extLst>
          </p:cNvPr>
          <p:cNvSpPr txBox="1"/>
          <p:nvPr/>
        </p:nvSpPr>
        <p:spPr>
          <a:xfrm>
            <a:off x="9569678" y="4282516"/>
            <a:ext cx="2341490" cy="135421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CA" sz="1600" dirty="0"/>
              <a:t>Using parameters to specify fields with print command to display output.</a:t>
            </a:r>
          </a:p>
          <a:p>
            <a:endParaRPr lang="en-US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73B1EBA-D151-9F49-B895-402E018A4F81}"/>
              </a:ext>
            </a:extLst>
          </p:cNvPr>
          <p:cNvCxnSpPr>
            <a:cxnSpLocks/>
          </p:cNvCxnSpPr>
          <p:nvPr/>
        </p:nvCxnSpPr>
        <p:spPr>
          <a:xfrm flipH="1">
            <a:off x="8605783" y="4699446"/>
            <a:ext cx="63616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836D17B4-EDF4-D740-B2D5-CFE537D7CF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0554014" y="1184924"/>
            <a:ext cx="1252844" cy="1252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9064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829AC-DEC4-1147-BF51-3849E59AC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err="1"/>
              <a:t>awk</a:t>
            </a:r>
            <a:r>
              <a:rPr lang="en-US" sz="2800" dirty="0"/>
              <a:t> utility</a:t>
            </a:r>
            <a:endParaRPr lang="en-US" sz="3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DF4C7A-3854-7B4B-8D4F-4AD959A56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7" y="1706813"/>
            <a:ext cx="7235223" cy="475577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CA" b="1" dirty="0"/>
              <a:t>Other Variables for awk Utility</a:t>
            </a:r>
            <a:br>
              <a:rPr lang="en-CA" dirty="0"/>
            </a:br>
            <a:br>
              <a:rPr lang="en-CA" dirty="0"/>
            </a:br>
            <a:r>
              <a:rPr lang="en-CA" sz="1800" dirty="0">
                <a:cs typeface="Courier New" panose="02070309020205020404" pitchFamily="49" charset="0"/>
              </a:rPr>
              <a:t>The table below show other variables that can be used with the awk command.</a:t>
            </a:r>
            <a:br>
              <a:rPr lang="en-CA" sz="1800" dirty="0">
                <a:cs typeface="Courier New" panose="02070309020205020404" pitchFamily="49" charset="0"/>
              </a:rPr>
            </a:br>
            <a:endParaRPr lang="en-CA" sz="1800" dirty="0">
              <a:cs typeface="Courier New" panose="02070309020205020404" pitchFamily="49" charset="0"/>
            </a:endParaRPr>
          </a:p>
          <a:p>
            <a:pPr fontAlgn="t"/>
            <a:r>
              <a:rPr lang="en-US" sz="1600" b="1" dirty="0"/>
              <a:t>FILENAME   </a:t>
            </a:r>
            <a:r>
              <a:rPr lang="en-CA" sz="1600" b="1" dirty="0"/>
              <a:t>Name of the current input file</a:t>
            </a:r>
            <a:endParaRPr lang="en-CA" sz="1600" dirty="0"/>
          </a:p>
          <a:p>
            <a:pPr fontAlgn="t"/>
            <a:r>
              <a:rPr lang="en-US" sz="1600" b="1" dirty="0"/>
              <a:t>FS      </a:t>
            </a:r>
            <a:r>
              <a:rPr lang="en-CA" sz="1600" dirty="0"/>
              <a:t>Input field separator (default: SPACE or TAB)</a:t>
            </a:r>
          </a:p>
          <a:p>
            <a:pPr fontAlgn="t"/>
            <a:r>
              <a:rPr lang="en-US" sz="1600" b="1" dirty="0"/>
              <a:t>NF     </a:t>
            </a:r>
            <a:r>
              <a:rPr lang="en-CA" sz="1600" dirty="0"/>
              <a:t>Number of fields in the current record</a:t>
            </a:r>
          </a:p>
          <a:p>
            <a:pPr fontAlgn="t"/>
            <a:r>
              <a:rPr lang="en-US" sz="1600" b="1" dirty="0"/>
              <a:t>NR     </a:t>
            </a:r>
            <a:r>
              <a:rPr lang="en-CA" sz="1600" dirty="0"/>
              <a:t>Record number of the current record</a:t>
            </a:r>
          </a:p>
          <a:p>
            <a:pPr fontAlgn="t"/>
            <a:r>
              <a:rPr lang="en-US" sz="1600" b="1" dirty="0"/>
              <a:t>OFS   </a:t>
            </a:r>
            <a:r>
              <a:rPr lang="en-CA" sz="1600" dirty="0"/>
              <a:t>Output field separator (default: SPACE)</a:t>
            </a:r>
          </a:p>
          <a:p>
            <a:pPr fontAlgn="t"/>
            <a:r>
              <a:rPr lang="en-US" sz="1600" b="1" dirty="0"/>
              <a:t>ORS   </a:t>
            </a:r>
            <a:r>
              <a:rPr lang="en-CA" sz="1600" dirty="0"/>
              <a:t>Output record separator (default: NEWLINE)</a:t>
            </a:r>
          </a:p>
          <a:p>
            <a:pPr fontAlgn="t"/>
            <a:r>
              <a:rPr lang="en-US" sz="1600" b="1" dirty="0"/>
              <a:t>RS       </a:t>
            </a:r>
            <a:r>
              <a:rPr lang="en-CA" sz="1600" dirty="0"/>
              <a:t>Input record separator (default: NEWLINE)</a:t>
            </a:r>
            <a:br>
              <a:rPr lang="en-CA" dirty="0"/>
            </a:br>
            <a:br>
              <a:rPr lang="en-CA" dirty="0"/>
            </a:br>
            <a:br>
              <a:rPr lang="en-CA" dirty="0"/>
            </a:br>
            <a:endParaRPr lang="en-CA" dirty="0"/>
          </a:p>
          <a:p>
            <a:pPr marL="0" indent="0">
              <a:buNone/>
            </a:pPr>
            <a:endParaRPr lang="en-CA" sz="1800" dirty="0"/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ECE182AA-197F-9B4E-AEFE-3DAE33B812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0554014" y="1184924"/>
            <a:ext cx="1252844" cy="1252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3260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829AC-DEC4-1147-BF51-3849E59AC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err="1"/>
              <a:t>awk</a:t>
            </a:r>
            <a:r>
              <a:rPr lang="en-US" sz="2800" dirty="0"/>
              <a:t> utility</a:t>
            </a:r>
            <a:endParaRPr lang="en-US" sz="3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DF4C7A-3854-7B4B-8D4F-4AD959A56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7" y="1706813"/>
            <a:ext cx="7235223" cy="4755771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CA" sz="2400" b="1" dirty="0"/>
              <a:t>Example</a:t>
            </a:r>
            <a:br>
              <a:rPr lang="en-CA" dirty="0"/>
            </a:br>
            <a:br>
              <a:rPr lang="en-CA" b="1" dirty="0"/>
            </a:br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cat </a:t>
            </a:r>
            <a:r>
              <a:rPr lang="en-CA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customer.dat</a:t>
            </a:r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</a:p>
          <a:p>
            <a:pPr marL="0" indent="0">
              <a:buNone/>
            </a:pPr>
            <a: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  <a:t>A100 Acme-Inc. 5400</a:t>
            </a:r>
          </a:p>
          <a:p>
            <a:pPr marL="0" indent="0">
              <a:buNone/>
            </a:pPr>
            <a: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  <a:t>R100 Rain-Ltd. 11224</a:t>
            </a:r>
          </a:p>
          <a:p>
            <a:pPr marL="0" indent="0">
              <a:buNone/>
            </a:pPr>
            <a: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  <a:t>T100 Toy-Inc. 3413</a:t>
            </a:r>
          </a:p>
          <a:p>
            <a:pPr marL="0" indent="0">
              <a:buNone/>
            </a:pPr>
            <a:r>
              <a:rPr lang="en-CA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awk</a:t>
            </a:r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 '{print NR,$0}' </a:t>
            </a:r>
            <a:r>
              <a:rPr lang="en-CA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customer.dat</a:t>
            </a:r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</a:p>
          <a:p>
            <a:pPr marL="0" indent="0">
              <a:buNone/>
            </a:pPr>
            <a: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  <a:t>1 A100 Acme-Inc. 5400</a:t>
            </a:r>
          </a:p>
          <a:p>
            <a:pPr marL="0" indent="0">
              <a:buNone/>
            </a:pPr>
            <a: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  <a:t>2 R100 Rain-Ltd. 11224</a:t>
            </a:r>
          </a:p>
          <a:p>
            <a:pPr marL="0" indent="0">
              <a:buNone/>
            </a:pPr>
            <a: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  <a:t>3 T100 Toy-Inc. 3413</a:t>
            </a:r>
          </a:p>
          <a:p>
            <a:pPr marL="0" indent="0">
              <a:buNone/>
            </a:pPr>
            <a:r>
              <a:rPr lang="en-CA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awk</a:t>
            </a:r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 'NR ==2 {print}' </a:t>
            </a:r>
            <a:r>
              <a:rPr lang="en-CA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customer.dat</a:t>
            </a:r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</a:p>
          <a:p>
            <a:pPr marL="0" indent="0">
              <a:buNone/>
            </a:pPr>
            <a: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  <a:t>R100 Rain-Ltd. 11224</a:t>
            </a:r>
          </a:p>
          <a:p>
            <a:pPr marL="0" indent="0">
              <a:buNone/>
            </a:pPr>
            <a:r>
              <a:rPr lang="en-CA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awk</a:t>
            </a:r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 'NR &gt; 1 &amp;&amp; NR &lt; 5{print}' </a:t>
            </a:r>
            <a:r>
              <a:rPr lang="en-CA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customer.dat</a:t>
            </a:r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</a:p>
          <a:p>
            <a:pPr marL="0" indent="0">
              <a:buNone/>
            </a:pPr>
            <a: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  <a:t>R100 Rain-Ltd. 11224</a:t>
            </a:r>
          </a:p>
          <a:p>
            <a:pPr marL="0" indent="0">
              <a:buNone/>
            </a:pPr>
            <a: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  <a:t>T100 Toy-Inc. 3413</a:t>
            </a:r>
          </a:p>
          <a:p>
            <a:pPr marL="0" indent="0">
              <a:buNone/>
            </a:pPr>
            <a:endParaRPr lang="en-CA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3AEF3E4-5DCC-5F40-941C-15AA324D046A}"/>
              </a:ext>
            </a:extLst>
          </p:cNvPr>
          <p:cNvSpPr txBox="1"/>
          <p:nvPr/>
        </p:nvSpPr>
        <p:spPr>
          <a:xfrm>
            <a:off x="9076267" y="4504267"/>
            <a:ext cx="2781756" cy="86177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CA" sz="1600" dirty="0"/>
              <a:t>Using </a:t>
            </a:r>
            <a:r>
              <a:rPr lang="en-CA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NR</a:t>
            </a:r>
            <a:r>
              <a:rPr lang="en-CA" sz="1600" dirty="0"/>
              <a:t> (record number) variable with the </a:t>
            </a:r>
            <a:r>
              <a:rPr lang="en-CA" sz="1600" dirty="0" err="1"/>
              <a:t>awk</a:t>
            </a:r>
            <a:r>
              <a:rPr lang="en-CA" sz="1600" dirty="0"/>
              <a:t> utility</a:t>
            </a:r>
          </a:p>
          <a:p>
            <a:endParaRPr lang="en-US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C2203E02-ED95-F441-B243-0CAA67D20337}"/>
              </a:ext>
            </a:extLst>
          </p:cNvPr>
          <p:cNvCxnSpPr>
            <a:cxnSpLocks/>
          </p:cNvCxnSpPr>
          <p:nvPr/>
        </p:nvCxnSpPr>
        <p:spPr>
          <a:xfrm flipH="1">
            <a:off x="6502400" y="5021180"/>
            <a:ext cx="2184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43539C2E-D183-9F4D-8450-2460358FFD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0554014" y="1184924"/>
            <a:ext cx="1252844" cy="1252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4641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829AC-DEC4-1147-BF51-3849E59AC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err="1"/>
              <a:t>awk</a:t>
            </a:r>
            <a:r>
              <a:rPr lang="en-US" sz="2800" dirty="0"/>
              <a:t> utility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DF4C7A-3854-7B4B-8D4F-4AD959A56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80" y="1706813"/>
            <a:ext cx="7506153" cy="4755771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en-CA" sz="2600" b="1" dirty="0"/>
          </a:p>
          <a:p>
            <a:pPr marL="0" indent="0">
              <a:buNone/>
            </a:pPr>
            <a:r>
              <a:rPr lang="en-CA" b="1" dirty="0"/>
              <a:t>Using </a:t>
            </a:r>
            <a:r>
              <a:rPr lang="en-CA" b="1" dirty="0" err="1"/>
              <a:t>awk</a:t>
            </a:r>
            <a:r>
              <a:rPr lang="en-CA" b="1" dirty="0"/>
              <a:t> Utility as a Filter</a:t>
            </a:r>
            <a:br>
              <a:rPr lang="en-CA" dirty="0"/>
            </a:br>
            <a:endParaRPr lang="en-CA" dirty="0"/>
          </a:p>
          <a:p>
            <a:pPr marL="0" indent="0" fontAlgn="base">
              <a:buNone/>
            </a:pPr>
            <a:r>
              <a:rPr lang="en-CA" dirty="0"/>
              <a:t>Although awk can be used as a streaming editor for text contained within a text file,  awk can also be used as a filter using a pipeline command.</a:t>
            </a:r>
            <a:br>
              <a:rPr lang="en-CA" dirty="0"/>
            </a:br>
            <a:br>
              <a:rPr lang="en-CA" dirty="0"/>
            </a:br>
            <a:r>
              <a:rPr lang="en-CA" b="1" dirty="0"/>
              <a:t>Examples</a:t>
            </a:r>
            <a:br>
              <a:rPr lang="en-CA" dirty="0"/>
            </a:br>
            <a:br>
              <a:rPr lang="en-CA" dirty="0"/>
            </a:br>
            <a:r>
              <a:rPr lang="en-CA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ls | awk ‘{print $1,$2}’</a:t>
            </a:r>
            <a:br>
              <a:rPr lang="en-CA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lang="en-CA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lang="en-CA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lang="en-CA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lang="en-CA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lang="en-CA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CA" dirty="0"/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7E52E4B8-F91E-3A4B-B76C-236A521805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0554014" y="1184924"/>
            <a:ext cx="1252844" cy="1252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190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829AC-DEC4-1147-BF51-3849E59AC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err="1"/>
              <a:t>Awk</a:t>
            </a:r>
            <a:r>
              <a:rPr lang="en-US" sz="2800" dirty="0"/>
              <a:t> utility</a:t>
            </a:r>
            <a:endParaRPr lang="en-US" sz="3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DF4C7A-3854-7B4B-8D4F-4AD959A56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8" y="1706813"/>
            <a:ext cx="5898782" cy="475577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CA" sz="2400" b="1" dirty="0"/>
              <a:t>Instructor Demonstration</a:t>
            </a:r>
            <a:br>
              <a:rPr lang="en-CA" b="1" dirty="0"/>
            </a:br>
            <a:endParaRPr lang="en-CA" b="1" dirty="0"/>
          </a:p>
          <a:p>
            <a:pPr marL="0" indent="0">
              <a:buNone/>
            </a:pPr>
            <a:r>
              <a:rPr lang="en-US" dirty="0"/>
              <a:t>Your instructor will demonstrate additional examples of using the </a:t>
            </a:r>
            <a:r>
              <a:rPr lang="en-US" b="1" dirty="0"/>
              <a:t>awk</a:t>
            </a:r>
            <a:r>
              <a:rPr lang="en-US" dirty="0"/>
              <a:t> utility.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155EFC16-B153-4C47-B0F5-CF62EDC570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886668" y="1776068"/>
            <a:ext cx="1853753" cy="1853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860114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829AC-DEC4-1147-BF51-3849E59AC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err="1"/>
              <a:t>Awk</a:t>
            </a:r>
            <a:r>
              <a:rPr lang="en-US" sz="2800" dirty="0"/>
              <a:t> utility</a:t>
            </a:r>
            <a:endParaRPr lang="en-US" sz="3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DF4C7A-3854-7B4B-8D4F-4AD959A56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8" y="1706813"/>
            <a:ext cx="10136684" cy="47557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CA" sz="2400" b="1" dirty="0"/>
              <a:t>Getting Practice</a:t>
            </a:r>
          </a:p>
          <a:p>
            <a:pPr marL="0" indent="0">
              <a:buNone/>
            </a:pPr>
            <a:r>
              <a:rPr lang="en-CA" dirty="0"/>
              <a:t>To get </a:t>
            </a:r>
            <a:r>
              <a:rPr lang="en-CA"/>
              <a:t>practice to perform </a:t>
            </a:r>
            <a:r>
              <a:rPr lang="en-CA" b="1" dirty="0"/>
              <a:t>Week 11  Tutorial:</a:t>
            </a:r>
            <a:br>
              <a:rPr lang="en-CA" sz="1600" b="1" dirty="0"/>
            </a:br>
            <a:endParaRPr lang="en-CA" sz="1600" b="1" dirty="0"/>
          </a:p>
          <a:p>
            <a:pPr lvl="1"/>
            <a:r>
              <a:rPr lang="en-CA" dirty="0">
                <a:hlinkClick r:id="rId2"/>
              </a:rPr>
              <a:t>INVESTIGATION 2: USING THE AWK UTILITY</a:t>
            </a:r>
            <a:br>
              <a:rPr lang="en-CA" dirty="0"/>
            </a:br>
            <a:endParaRPr lang="en-CA" dirty="0"/>
          </a:p>
          <a:p>
            <a:pPr lvl="1"/>
            <a:r>
              <a:rPr lang="en-CA" sz="2000" dirty="0">
                <a:hlinkClick r:id="rId3"/>
              </a:rPr>
              <a:t>LINUX PRACTICE QUESTIONS</a:t>
            </a:r>
            <a:r>
              <a:rPr lang="en-CA" sz="2000" dirty="0"/>
              <a:t>  (Parts </a:t>
            </a:r>
            <a:r>
              <a:rPr lang="en-CA" sz="2000" b="1" dirty="0"/>
              <a:t>C</a:t>
            </a:r>
            <a:r>
              <a:rPr lang="en-CA" sz="2000" dirty="0"/>
              <a:t> and </a:t>
            </a:r>
            <a:r>
              <a:rPr lang="en-CA" sz="2000" b="1" dirty="0"/>
              <a:t>D</a:t>
            </a:r>
            <a:r>
              <a:rPr lang="en-CA" dirty="0"/>
              <a:t>)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  <a:p>
            <a:pPr marL="0" indent="0">
              <a:buNone/>
            </a:pPr>
            <a:br>
              <a:rPr lang="en-CA" sz="1600" dirty="0"/>
            </a:br>
            <a:br>
              <a:rPr lang="en-CA" sz="1600" dirty="0"/>
            </a:br>
            <a:endParaRPr lang="en-CA" sz="1600" dirty="0"/>
          </a:p>
          <a:p>
            <a:endParaRPr lang="en-CA" sz="2400" dirty="0"/>
          </a:p>
          <a:p>
            <a:endParaRPr lang="en-CA" sz="24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258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829AC-DEC4-1147-BF51-3849E59AC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Sed utility</a:t>
            </a:r>
            <a:endParaRPr lang="en-US" sz="3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DF4C7A-3854-7B4B-8D4F-4AD959A56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8" y="1706813"/>
            <a:ext cx="9927622" cy="475577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CA" sz="2900" b="1" dirty="0"/>
              <a:t>Usage: </a:t>
            </a:r>
            <a:br>
              <a:rPr lang="en-CA" dirty="0"/>
            </a:br>
            <a:br>
              <a:rPr lang="en-CA" sz="2900" dirty="0"/>
            </a:br>
            <a:r>
              <a:rPr lang="en-CA" sz="29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sed [-n] 'address instruction' filename </a:t>
            </a:r>
            <a:br>
              <a:rPr lang="en-CA" dirty="0"/>
            </a:br>
            <a:endParaRPr lang="en-CA" sz="2900" dirty="0"/>
          </a:p>
          <a:p>
            <a:pPr marL="0" indent="0">
              <a:buNone/>
            </a:pPr>
            <a:r>
              <a:rPr lang="en-CA" sz="2900" b="1" dirty="0"/>
              <a:t>How it Works:</a:t>
            </a:r>
            <a:br>
              <a:rPr lang="en-CA" sz="2900" b="1" dirty="0"/>
            </a:br>
            <a:endParaRPr lang="en-CA" sz="2900" b="1" dirty="0"/>
          </a:p>
          <a:p>
            <a:r>
              <a:rPr lang="en-CA" dirty="0"/>
              <a:t>The sed command reads </a:t>
            </a:r>
            <a:r>
              <a:rPr lang="en-CA" b="1" dirty="0"/>
              <a:t>all lines in the input file</a:t>
            </a:r>
            <a:r>
              <a:rPr lang="en-CA" dirty="0"/>
              <a:t> and will be exposed to the expression</a:t>
            </a:r>
            <a:br>
              <a:rPr lang="en-CA" dirty="0"/>
            </a:br>
            <a:r>
              <a:rPr lang="en-CA" dirty="0"/>
              <a:t>(i.e. area contained within </a:t>
            </a:r>
            <a:r>
              <a:rPr lang="en-CA" b="1" dirty="0"/>
              <a:t>quotes</a:t>
            </a:r>
            <a:r>
              <a:rPr lang="en-CA" dirty="0"/>
              <a:t>) one line at a time.</a:t>
            </a:r>
          </a:p>
          <a:p>
            <a:r>
              <a:rPr lang="en-CA" dirty="0"/>
              <a:t>The expression can be within </a:t>
            </a:r>
            <a:r>
              <a:rPr lang="en-CA" b="1" dirty="0"/>
              <a:t>single</a:t>
            </a:r>
            <a:r>
              <a:rPr lang="en-CA" dirty="0"/>
              <a:t> quotes or </a:t>
            </a:r>
            <a:r>
              <a:rPr lang="en-CA" b="1" dirty="0"/>
              <a:t>double</a:t>
            </a:r>
            <a:r>
              <a:rPr lang="en-CA" dirty="0"/>
              <a:t> quotes.</a:t>
            </a:r>
          </a:p>
          <a:p>
            <a:r>
              <a:rPr lang="en-CA" dirty="0"/>
              <a:t>The </a:t>
            </a:r>
            <a:r>
              <a:rPr lang="en-CA" b="1" dirty="0"/>
              <a:t>expression</a:t>
            </a:r>
            <a:r>
              <a:rPr lang="en-CA" dirty="0"/>
              <a:t> contains an </a:t>
            </a:r>
            <a:r>
              <a:rPr lang="en-CA" b="1" dirty="0"/>
              <a:t>address</a:t>
            </a:r>
            <a:r>
              <a:rPr lang="en-CA" dirty="0"/>
              <a:t> (match condition) and an </a:t>
            </a:r>
            <a:r>
              <a:rPr lang="en-CA" b="1" dirty="0"/>
              <a:t>instruction</a:t>
            </a:r>
            <a:r>
              <a:rPr lang="en-CA" dirty="0"/>
              <a:t> (operation).</a:t>
            </a:r>
          </a:p>
          <a:p>
            <a:r>
              <a:rPr lang="en-CA" dirty="0"/>
              <a:t>If the line matches the </a:t>
            </a:r>
            <a:r>
              <a:rPr lang="en-CA" b="1" dirty="0"/>
              <a:t>address</a:t>
            </a:r>
            <a:r>
              <a:rPr lang="en-CA" dirty="0"/>
              <a:t>, then it will perform the </a:t>
            </a:r>
            <a:r>
              <a:rPr lang="en-CA" b="1" dirty="0"/>
              <a:t>instruction</a:t>
            </a:r>
            <a:r>
              <a:rPr lang="en-CA" dirty="0"/>
              <a:t>.</a:t>
            </a:r>
          </a:p>
          <a:p>
            <a:r>
              <a:rPr lang="en-CA" dirty="0"/>
              <a:t>Lines will display be default unless the </a:t>
            </a:r>
            <a:r>
              <a:rPr lang="en-CA" b="1" dirty="0"/>
              <a:t>–n</a:t>
            </a:r>
            <a:r>
              <a:rPr lang="en-CA" dirty="0"/>
              <a:t> option is used to </a:t>
            </a:r>
            <a:r>
              <a:rPr lang="en-CA" u="sng" dirty="0"/>
              <a:t>suppress</a:t>
            </a:r>
            <a:r>
              <a:rPr lang="en-CA" dirty="0"/>
              <a:t> default display</a:t>
            </a:r>
            <a:br>
              <a:rPr lang="en-CA" dirty="0"/>
            </a:br>
            <a:endParaRPr lang="en-CA" dirty="0"/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FD97BBA8-A56B-2548-94E4-710318170A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0594430" y="743812"/>
            <a:ext cx="920848" cy="1227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6954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829AC-DEC4-1147-BF51-3849E59AC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Sed utility</a:t>
            </a:r>
            <a:endParaRPr lang="en-US" sz="3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DF4C7A-3854-7B4B-8D4F-4AD959A56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8" y="1706813"/>
            <a:ext cx="9927622" cy="475577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CA" sz="2900" b="1" dirty="0"/>
              <a:t>Usage: </a:t>
            </a:r>
            <a:br>
              <a:rPr lang="en-CA" dirty="0"/>
            </a:br>
            <a:br>
              <a:rPr lang="en-CA" sz="2900" dirty="0"/>
            </a:br>
            <a:r>
              <a:rPr lang="en-CA" sz="29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sed [-n] 'address instruction' filename </a:t>
            </a:r>
            <a:br>
              <a:rPr lang="en-CA" dirty="0"/>
            </a:br>
            <a:endParaRPr lang="en-CA" sz="2900" dirty="0"/>
          </a:p>
          <a:p>
            <a:pPr marL="0" indent="0">
              <a:buNone/>
            </a:pPr>
            <a:r>
              <a:rPr lang="en-CA" sz="2900" b="1" dirty="0"/>
              <a:t>Addresses:</a:t>
            </a:r>
            <a:br>
              <a:rPr lang="en-CA" sz="2900" b="1" dirty="0"/>
            </a:br>
            <a:endParaRPr lang="en-CA" sz="2900" b="1" dirty="0"/>
          </a:p>
          <a:p>
            <a:r>
              <a:rPr lang="en-CA" dirty="0"/>
              <a:t>Can use a </a:t>
            </a:r>
            <a:r>
              <a:rPr lang="en-CA" b="1" dirty="0"/>
              <a:t>line number</a:t>
            </a:r>
            <a:r>
              <a:rPr lang="en-CA" dirty="0"/>
              <a:t>, to select a specific line (for example: </a:t>
            </a:r>
            <a:r>
              <a:rPr lang="en-CA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CA" dirty="0"/>
              <a:t>)</a:t>
            </a:r>
          </a:p>
          <a:p>
            <a:r>
              <a:rPr lang="en-CA" dirty="0"/>
              <a:t>Can specify a </a:t>
            </a:r>
            <a:r>
              <a:rPr lang="en-CA" b="1" dirty="0"/>
              <a:t>range of line numbers </a:t>
            </a:r>
            <a:r>
              <a:rPr lang="en-CA" dirty="0"/>
              <a:t>(for example: </a:t>
            </a:r>
            <a:r>
              <a:rPr lang="en-CA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5,7</a:t>
            </a:r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CA" dirty="0"/>
          </a:p>
          <a:p>
            <a:r>
              <a:rPr lang="en-CA" dirty="0"/>
              <a:t>Regular expressions are contained within </a:t>
            </a:r>
            <a:r>
              <a:rPr lang="en-CA" b="1" dirty="0"/>
              <a:t>forward slashes</a:t>
            </a:r>
            <a:br>
              <a:rPr lang="en-CA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CA" dirty="0"/>
              <a:t>e.g</a:t>
            </a:r>
            <a: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CA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/regular-expression/</a:t>
            </a:r>
            <a:r>
              <a:rPr lang="en-CA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CA" dirty="0"/>
          </a:p>
          <a:p>
            <a:r>
              <a:rPr lang="en-CA" dirty="0"/>
              <a:t>Can specify a </a:t>
            </a:r>
            <a:r>
              <a:rPr lang="en-CA" b="1" dirty="0"/>
              <a:t>regular expression</a:t>
            </a:r>
            <a:r>
              <a:rPr lang="en-CA" dirty="0"/>
              <a:t> to select all lines that match</a:t>
            </a:r>
            <a:br>
              <a:rPr lang="en-CA" dirty="0"/>
            </a:br>
            <a:r>
              <a:rPr lang="en-CA" dirty="0"/>
              <a:t>a pattern  (</a:t>
            </a:r>
            <a:r>
              <a:rPr lang="en-CA" dirty="0" err="1"/>
              <a:t>e.g</a:t>
            </a:r>
            <a:r>
              <a:rPr lang="en-CA" dirty="0"/>
              <a:t> </a:t>
            </a:r>
            <a:r>
              <a:rPr lang="en-CA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/^[0-9].*[0-9]$/</a:t>
            </a:r>
            <a:r>
              <a:rPr lang="en-CA" dirty="0"/>
              <a:t>) </a:t>
            </a:r>
          </a:p>
          <a:p>
            <a:r>
              <a:rPr lang="en-CA" dirty="0"/>
              <a:t>If </a:t>
            </a:r>
            <a:r>
              <a:rPr lang="en-CA" b="1" dirty="0"/>
              <a:t>NO</a:t>
            </a:r>
            <a:r>
              <a:rPr lang="en-CA" dirty="0"/>
              <a:t> address is present, the </a:t>
            </a:r>
            <a:r>
              <a:rPr lang="en-CA" b="1" dirty="0"/>
              <a:t>instruction</a:t>
            </a:r>
            <a:r>
              <a:rPr lang="en-CA" dirty="0"/>
              <a:t> will apply to </a:t>
            </a:r>
            <a:r>
              <a:rPr lang="en-CA" b="1" dirty="0"/>
              <a:t>ALL</a:t>
            </a:r>
            <a:r>
              <a:rPr lang="en-CA" dirty="0"/>
              <a:t> lines</a:t>
            </a: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33718DFE-4A9D-E647-8636-AFC606EAC5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0594430" y="715237"/>
            <a:ext cx="920848" cy="1227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1394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829AC-DEC4-1147-BF51-3849E59AC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Sed utility</a:t>
            </a:r>
            <a:endParaRPr lang="en-US" sz="3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DF4C7A-3854-7B4B-8D4F-4AD959A56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8" y="1706813"/>
            <a:ext cx="8721122" cy="475577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CA" sz="2300" b="1" dirty="0"/>
              <a:t>Usage: </a:t>
            </a:r>
            <a:br>
              <a:rPr lang="en-CA" dirty="0"/>
            </a:br>
            <a:br>
              <a:rPr lang="en-CA" dirty="0"/>
            </a:br>
            <a:r>
              <a:rPr lang="en-CA" sz="23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sed [-n] 'address instruction' filename </a:t>
            </a:r>
            <a:br>
              <a:rPr lang="en-CA" dirty="0"/>
            </a:br>
            <a:endParaRPr lang="en-CA" dirty="0"/>
          </a:p>
          <a:p>
            <a:pPr marL="0" indent="0" fontAlgn="t">
              <a:buNone/>
            </a:pPr>
            <a:r>
              <a:rPr lang="en-CA" sz="2300" b="1" dirty="0"/>
              <a:t>Common Instructions:</a:t>
            </a:r>
            <a:br>
              <a:rPr lang="en-CA" sz="2300" b="1" dirty="0"/>
            </a:br>
            <a:endParaRPr lang="en-CA" sz="2300" b="1" dirty="0"/>
          </a:p>
          <a:p>
            <a:pPr marL="0" indent="0" fontAlgn="t">
              <a:buNone/>
            </a:pPr>
            <a:r>
              <a:rPr lang="en-US" sz="1600" b="1" dirty="0"/>
              <a:t>p   </a:t>
            </a:r>
            <a:r>
              <a:rPr lang="en-CA" sz="1600" b="1" dirty="0"/>
              <a:t>Print</a:t>
            </a:r>
            <a:r>
              <a:rPr lang="en-CA" sz="1600" dirty="0"/>
              <a:t> lines that match the address (commonly used with </a:t>
            </a:r>
            <a:r>
              <a:rPr lang="en-CA" sz="1600" b="1" dirty="0"/>
              <a:t>-n</a:t>
            </a:r>
            <a:r>
              <a:rPr lang="en-CA" sz="1600" dirty="0"/>
              <a:t> option)</a:t>
            </a:r>
          </a:p>
          <a:p>
            <a:pPr marL="0" indent="0" fontAlgn="t">
              <a:buNone/>
            </a:pPr>
            <a:r>
              <a:rPr lang="en-US" sz="1600" b="1" dirty="0"/>
              <a:t>d   </a:t>
            </a:r>
            <a:r>
              <a:rPr lang="en-US" sz="1600" dirty="0"/>
              <a:t>Omit (</a:t>
            </a:r>
            <a:r>
              <a:rPr lang="en-CA" sz="1600" b="1" dirty="0"/>
              <a:t>delete</a:t>
            </a:r>
            <a:r>
              <a:rPr lang="en-CA" sz="1600" dirty="0"/>
              <a:t>) display of lines that match the address</a:t>
            </a:r>
          </a:p>
          <a:p>
            <a:pPr marL="0" indent="0" fontAlgn="t">
              <a:buNone/>
            </a:pPr>
            <a:r>
              <a:rPr lang="en-US" sz="1600" b="1" dirty="0"/>
              <a:t>q   </a:t>
            </a:r>
            <a:r>
              <a:rPr lang="en-US" sz="1600" dirty="0"/>
              <a:t>Print lines including line that matches address and then</a:t>
            </a:r>
            <a:r>
              <a:rPr lang="en-US" sz="1600" b="1" dirty="0"/>
              <a:t> </a:t>
            </a:r>
            <a:r>
              <a:rPr lang="en-CA" sz="1600" b="1" dirty="0"/>
              <a:t>quit</a:t>
            </a:r>
            <a:r>
              <a:rPr lang="en-CA" sz="1600" dirty="0"/>
              <a:t> processing</a:t>
            </a:r>
          </a:p>
          <a:p>
            <a:pPr marL="0" indent="0" fontAlgn="t">
              <a:buNone/>
            </a:pPr>
            <a:r>
              <a:rPr lang="en-US" sz="1600" b="1" dirty="0"/>
              <a:t>s    </a:t>
            </a:r>
            <a:r>
              <a:rPr lang="en-CA" sz="1600" b="1" dirty="0"/>
              <a:t>Substitute</a:t>
            </a:r>
            <a:r>
              <a:rPr lang="en-CA" sz="1600" dirty="0"/>
              <a:t> text to replace a matched regular expression (similar </a:t>
            </a:r>
            <a:r>
              <a:rPr lang="en-CA" sz="1600" i="1" dirty="0"/>
              <a:t>search and replace</a:t>
            </a:r>
            <a:r>
              <a:rPr lang="en-CA" sz="1600" dirty="0"/>
              <a:t>)</a:t>
            </a:r>
          </a:p>
          <a:p>
            <a:pPr marL="0" indent="0">
              <a:buNone/>
            </a:pPr>
            <a:br>
              <a:rPr lang="en-US" dirty="0"/>
            </a:br>
            <a:endParaRPr lang="en-CA" dirty="0"/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D2F0E539-E97C-5C48-867F-51513DA957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0594430" y="715237"/>
            <a:ext cx="920848" cy="1227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6794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829AC-DEC4-1147-BF51-3849E59AC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Sed utility</a:t>
            </a:r>
            <a:endParaRPr lang="en-US" sz="3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DF4C7A-3854-7B4B-8D4F-4AD959A56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7" y="1706813"/>
            <a:ext cx="5711223" cy="475577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CA" sz="2400" b="1" dirty="0"/>
              <a:t>Example 1</a:t>
            </a:r>
            <a:endParaRPr lang="en-CA" b="1" dirty="0"/>
          </a:p>
          <a:p>
            <a:pPr marL="0" indent="0">
              <a:buNone/>
            </a:pPr>
            <a:r>
              <a:rPr lang="en-CA" dirty="0"/>
              <a:t>The following sed command line displays all lines in the readme file that contain the word </a:t>
            </a:r>
            <a:r>
              <a:rPr lang="en-CA" b="1" dirty="0"/>
              <a:t>line</a:t>
            </a:r>
            <a:r>
              <a:rPr lang="en-CA" dirty="0"/>
              <a:t> (all lowercase).</a:t>
            </a:r>
          </a:p>
          <a:p>
            <a:pPr marL="0" indent="0">
              <a:buNone/>
            </a:pPr>
            <a:r>
              <a:rPr lang="en-CA" dirty="0"/>
              <a:t>In addition, because there is no </a:t>
            </a:r>
            <a:r>
              <a:rPr lang="en-CA" b="1" dirty="0"/>
              <a:t>–n</a:t>
            </a:r>
            <a:r>
              <a:rPr lang="en-CA" dirty="0"/>
              <a:t> option, sed displays all the lines of input. </a:t>
            </a:r>
          </a:p>
          <a:p>
            <a:pPr marL="0" indent="0">
              <a:buNone/>
            </a:pPr>
            <a:r>
              <a:rPr lang="en-CA" dirty="0"/>
              <a:t>As a result, sed displays the lines that contain the word line </a:t>
            </a:r>
            <a:r>
              <a:rPr lang="en-CA" b="1" dirty="0"/>
              <a:t>twice</a:t>
            </a:r>
            <a:r>
              <a:rPr lang="en-CA" dirty="0"/>
              <a:t>.</a:t>
            </a:r>
            <a:br>
              <a:rPr lang="en-CA" dirty="0"/>
            </a:br>
            <a:endParaRPr lang="en-CA" dirty="0"/>
          </a:p>
          <a:p>
            <a:pPr marL="0" indent="0">
              <a:buNone/>
            </a:pPr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sed '/line/ p' readme </a:t>
            </a:r>
            <a:b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  <a:t>Line one. </a:t>
            </a:r>
            <a:b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  <a:t>The second line. </a:t>
            </a:r>
            <a:b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  <a:t>The second line. </a:t>
            </a:r>
            <a:b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  <a:t>The third. </a:t>
            </a:r>
            <a:b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  <a:t>This is line four. </a:t>
            </a:r>
            <a:b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  <a:t>This is line four. </a:t>
            </a:r>
            <a:b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  <a:t>Five. </a:t>
            </a:r>
            <a:b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  <a:t>This is the sixth sentence. </a:t>
            </a:r>
            <a:b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  <a:t>This is line 7. </a:t>
            </a:r>
            <a:b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  <a:t>This is line 7. </a:t>
            </a:r>
            <a:b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  <a:t>Eight and last.</a:t>
            </a:r>
            <a:endParaRPr lang="en-CA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2FEBBB0-8579-C64A-9BE7-A644EBBA126B}"/>
              </a:ext>
            </a:extLst>
          </p:cNvPr>
          <p:cNvSpPr txBox="1"/>
          <p:nvPr/>
        </p:nvSpPr>
        <p:spPr>
          <a:xfrm>
            <a:off x="6551894" y="3843867"/>
            <a:ext cx="5113867" cy="116955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CA" sz="1400" dirty="0"/>
              <a:t>Unless you instruct it not to, sed sends </a:t>
            </a:r>
            <a:r>
              <a:rPr lang="en-CA" sz="1400" b="1" dirty="0"/>
              <a:t>all lines</a:t>
            </a:r>
            <a:r>
              <a:rPr lang="en-CA" sz="1400" dirty="0"/>
              <a:t>, selected or not to standard output. </a:t>
            </a:r>
            <a:br>
              <a:rPr lang="en-CA" sz="1400" dirty="0"/>
            </a:br>
            <a:endParaRPr lang="en-CA" sz="1400" dirty="0"/>
          </a:p>
          <a:p>
            <a:r>
              <a:rPr lang="en-CA" sz="1400" dirty="0"/>
              <a:t>When you use the </a:t>
            </a:r>
            <a:r>
              <a:rPr lang="en-CA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–n</a:t>
            </a:r>
            <a:r>
              <a:rPr lang="en-CA" sz="1400" dirty="0"/>
              <a:t> option on the command line, sed sends only those lines to stdout that you specify with the print </a:t>
            </a:r>
            <a:r>
              <a:rPr lang="en-CA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CA" sz="1400" dirty="0"/>
              <a:t> command</a:t>
            </a:r>
            <a:endParaRPr lang="en-US" sz="1400" dirty="0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7EB81E9B-C984-F947-A897-93B0F1ED0421}"/>
              </a:ext>
            </a:extLst>
          </p:cNvPr>
          <p:cNvCxnSpPr>
            <a:cxnSpLocks/>
          </p:cNvCxnSpPr>
          <p:nvPr/>
        </p:nvCxnSpPr>
        <p:spPr>
          <a:xfrm flipH="1">
            <a:off x="3928534" y="4047067"/>
            <a:ext cx="242146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714ACD9F-E8EC-7248-B72E-C54DD88A89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0594430" y="715237"/>
            <a:ext cx="920848" cy="1227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4172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829AC-DEC4-1147-BF51-3849E59AC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Sed utility</a:t>
            </a:r>
            <a:endParaRPr lang="en-US" sz="3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DF4C7A-3854-7B4B-8D4F-4AD959A56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7" y="1706813"/>
            <a:ext cx="5711223" cy="475577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CA" sz="2400" b="1" dirty="0"/>
              <a:t>Example 2</a:t>
            </a:r>
            <a:br>
              <a:rPr lang="en-CA" sz="2400" b="1" dirty="0"/>
            </a:br>
            <a:br>
              <a:rPr lang="en-CA" sz="2400" b="1" dirty="0"/>
            </a:br>
            <a:r>
              <a:rPr lang="en-CA" dirty="0"/>
              <a:t>The following sed command displays contents of a file </a:t>
            </a:r>
            <a:br>
              <a:rPr lang="en-CA" dirty="0"/>
            </a:br>
            <a:r>
              <a:rPr lang="en-CA" dirty="0"/>
              <a:t>from a </a:t>
            </a:r>
            <a:r>
              <a:rPr lang="en-CA" b="1" dirty="0"/>
              <a:t>range</a:t>
            </a:r>
            <a:r>
              <a:rPr lang="en-CA" dirty="0"/>
              <a:t> of line numbers. </a:t>
            </a:r>
            <a:br>
              <a:rPr lang="en-CA" dirty="0"/>
            </a:br>
            <a:endParaRPr lang="en-CA" dirty="0"/>
          </a:p>
          <a:p>
            <a:pPr marL="0" indent="0">
              <a:buNone/>
            </a:pPr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sed -n '3,6 p' readme </a:t>
            </a:r>
            <a:b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  <a:t>The third. </a:t>
            </a:r>
            <a:b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  <a:t>This is line four. </a:t>
            </a:r>
            <a:b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  <a:t>Five. </a:t>
            </a:r>
            <a:b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  <a:t>This is the sixth sentence.</a:t>
            </a:r>
            <a:b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CA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2FEBBB0-8579-C64A-9BE7-A644EBBA126B}"/>
              </a:ext>
            </a:extLst>
          </p:cNvPr>
          <p:cNvSpPr txBox="1"/>
          <p:nvPr/>
        </p:nvSpPr>
        <p:spPr>
          <a:xfrm>
            <a:off x="7078133" y="3133973"/>
            <a:ext cx="4402667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CA" sz="1400" dirty="0"/>
              <a:t>The print </a:t>
            </a:r>
            <a:r>
              <a:rPr lang="en-CA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CA" sz="1400" dirty="0"/>
              <a:t> instruction using the </a:t>
            </a:r>
            <a:r>
              <a:rPr lang="en-CA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–n</a:t>
            </a:r>
            <a:r>
              <a:rPr lang="en-CA" sz="1400" dirty="0"/>
              <a:t> option </a:t>
            </a:r>
            <a:br>
              <a:rPr lang="en-CA" sz="1400" dirty="0"/>
            </a:br>
            <a:r>
              <a:rPr lang="en-CA" sz="1400" dirty="0"/>
              <a:t>only displays lines </a:t>
            </a:r>
            <a:r>
              <a:rPr lang="en-CA" sz="1400" b="1" dirty="0"/>
              <a:t>3 </a:t>
            </a:r>
            <a:r>
              <a:rPr lang="en-CA" sz="1400" dirty="0"/>
              <a:t>through</a:t>
            </a:r>
            <a:r>
              <a:rPr lang="en-CA" sz="1400" b="1" dirty="0"/>
              <a:t> 6</a:t>
            </a:r>
            <a:r>
              <a:rPr lang="en-CA" sz="1400" dirty="0"/>
              <a:t>.</a:t>
            </a:r>
            <a:endParaRPr lang="en-US" sz="1400" dirty="0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7EB81E9B-C984-F947-A897-93B0F1ED0421}"/>
              </a:ext>
            </a:extLst>
          </p:cNvPr>
          <p:cNvCxnSpPr>
            <a:cxnSpLocks/>
          </p:cNvCxnSpPr>
          <p:nvPr/>
        </p:nvCxnSpPr>
        <p:spPr>
          <a:xfrm flipH="1" flipV="1">
            <a:off x="4944533" y="3429000"/>
            <a:ext cx="1811868" cy="2813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63E956EB-3FD9-5144-B6E2-B78B146D26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0594430" y="715237"/>
            <a:ext cx="920848" cy="1227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9548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829AC-DEC4-1147-BF51-3849E59AC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Sed utility</a:t>
            </a:r>
            <a:endParaRPr lang="en-US" sz="3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DF4C7A-3854-7B4B-8D4F-4AD959A56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7" y="1706813"/>
            <a:ext cx="5711223" cy="475577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CA" sz="2400" b="1" dirty="0"/>
              <a:t>Example 3</a:t>
            </a:r>
            <a:br>
              <a:rPr lang="en-CA" sz="2400" b="1" dirty="0"/>
            </a:br>
            <a:br>
              <a:rPr lang="en-CA" sz="2400" b="1" dirty="0"/>
            </a:br>
            <a:r>
              <a:rPr lang="en-CA" dirty="0"/>
              <a:t>The following sed command displays the </a:t>
            </a:r>
            <a:r>
              <a:rPr lang="en-CA" u="sng" dirty="0"/>
              <a:t>first</a:t>
            </a:r>
            <a:r>
              <a:rPr lang="en-CA" dirty="0"/>
              <a:t> </a:t>
            </a:r>
            <a:r>
              <a:rPr lang="en-CA" b="1" dirty="0"/>
              <a:t>five</a:t>
            </a:r>
            <a:r>
              <a:rPr lang="en-CA" dirty="0"/>
              <a:t> lines of text just as </a:t>
            </a:r>
            <a:r>
              <a:rPr lang="en-CA" b="1" dirty="0"/>
              <a:t>a head -5</a:t>
            </a:r>
            <a:r>
              <a:rPr lang="en-CA" dirty="0"/>
              <a:t> lines command would.</a:t>
            </a:r>
            <a:br>
              <a:rPr lang="en-CA" dirty="0"/>
            </a:br>
            <a:endParaRPr lang="en-CA" dirty="0"/>
          </a:p>
          <a:p>
            <a:pPr marL="0" indent="0">
              <a:buNone/>
            </a:pPr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sed '5 q' readme </a:t>
            </a:r>
            <a:b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  <a:t>Line one. </a:t>
            </a:r>
            <a:b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  <a:t>The second line. </a:t>
            </a:r>
            <a:b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  <a:t>The third. </a:t>
            </a:r>
            <a:b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  <a:t>This is line four. </a:t>
            </a:r>
            <a:b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  <a:t>Five.</a:t>
            </a:r>
            <a:b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lang="en-CA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CA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2FEBBB0-8579-C64A-9BE7-A644EBBA126B}"/>
              </a:ext>
            </a:extLst>
          </p:cNvPr>
          <p:cNvSpPr txBox="1"/>
          <p:nvPr/>
        </p:nvSpPr>
        <p:spPr>
          <a:xfrm>
            <a:off x="6805894" y="3187231"/>
            <a:ext cx="5113867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CA" sz="1400" dirty="0"/>
              <a:t>The sed command prints </a:t>
            </a:r>
            <a:r>
              <a:rPr lang="en-CA" sz="1400" b="1" dirty="0"/>
              <a:t>all lines</a:t>
            </a:r>
            <a:r>
              <a:rPr lang="en-CA" sz="1400" dirty="0"/>
              <a:t>, beginning from the first line,</a:t>
            </a:r>
            <a:br>
              <a:rPr lang="en-CA" sz="1400" dirty="0"/>
            </a:br>
            <a:r>
              <a:rPr lang="en-CA" sz="1400" dirty="0"/>
              <a:t>In this example, sed will </a:t>
            </a:r>
            <a:r>
              <a:rPr lang="en-CA" sz="1400" b="1" dirty="0"/>
              <a:t>terminate</a:t>
            </a:r>
            <a:r>
              <a:rPr lang="en-CA" sz="1400" dirty="0"/>
              <a:t> when </a:t>
            </a:r>
            <a:r>
              <a:rPr lang="en-CA" sz="1400" b="1" dirty="0"/>
              <a:t>line 5</a:t>
            </a:r>
            <a:r>
              <a:rPr lang="en-CA" sz="1400" dirty="0"/>
              <a:t> is matched.</a:t>
            </a:r>
            <a:endParaRPr lang="en-US" sz="1400" dirty="0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7EB81E9B-C984-F947-A897-93B0F1ED0421}"/>
              </a:ext>
            </a:extLst>
          </p:cNvPr>
          <p:cNvCxnSpPr>
            <a:cxnSpLocks/>
          </p:cNvCxnSpPr>
          <p:nvPr/>
        </p:nvCxnSpPr>
        <p:spPr>
          <a:xfrm flipH="1">
            <a:off x="4707467" y="3429000"/>
            <a:ext cx="174895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DE216330-5E53-3A4D-9C08-83380D1485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0594430" y="715237"/>
            <a:ext cx="920848" cy="1227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4689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opic xmlns="83d6e24e-72d9-475f-86bc-baec43385f3c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452DA2941485459CFE4F1403BD78A3" ma:contentTypeVersion="9" ma:contentTypeDescription="Create a new document." ma:contentTypeScope="" ma:versionID="357b321f808c3dafe873831e74252754">
  <xsd:schema xmlns:xsd="http://www.w3.org/2001/XMLSchema" xmlns:xs="http://www.w3.org/2001/XMLSchema" xmlns:p="http://schemas.microsoft.com/office/2006/metadata/properties" xmlns:ns2="83d6e24e-72d9-475f-86bc-baec43385f3c" targetNamespace="http://schemas.microsoft.com/office/2006/metadata/properties" ma:root="true" ma:fieldsID="420a8f89f5a6e51c7100d689e8b47153" ns2:_="">
    <xsd:import namespace="83d6e24e-72d9-475f-86bc-baec43385f3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Topic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d6e24e-72d9-475f-86bc-baec43385f3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Topic" ma:index="16" nillable="true" ma:displayName="Topic" ma:internalName="Topic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C5777D3-765C-408A-BC86-56A5B0F14EF4}">
  <ds:schemaRefs>
    <ds:schemaRef ds:uri="http://schemas.microsoft.com/office/2006/documentManagement/types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83d6e24e-72d9-475f-86bc-baec43385f3c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C0389562-A2E8-41B5-BA8B-BAC499A6BB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3d6e24e-72d9-475f-86bc-baec43385f3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8D17BD-6850-4540-8CF0-B04BFF54D65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{3D71E03E-4654-1148-BF73-F9F4AFE5A21B}tf10001119</Template>
  <TotalTime>11677</TotalTime>
  <Words>3000</Words>
  <Application>Microsoft Office PowerPoint</Application>
  <PresentationFormat>Widescreen</PresentationFormat>
  <Paragraphs>253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0" baseType="lpstr">
      <vt:lpstr>Arial</vt:lpstr>
      <vt:lpstr>Calibri</vt:lpstr>
      <vt:lpstr>Courier New</vt:lpstr>
      <vt:lpstr>Gill Sans MT</vt:lpstr>
      <vt:lpstr>Gallery</vt:lpstr>
      <vt:lpstr>  OSL640:  INTRODUCTION TO OPEN SOURCE SYSTEMS          Week 11 lesson 1     The sed utility       </vt:lpstr>
      <vt:lpstr>Lesson 1  topics</vt:lpstr>
      <vt:lpstr>Sed utility</vt:lpstr>
      <vt:lpstr>Sed utility</vt:lpstr>
      <vt:lpstr>Sed utility</vt:lpstr>
      <vt:lpstr>Sed utility</vt:lpstr>
      <vt:lpstr>Sed utility</vt:lpstr>
      <vt:lpstr>Sed utility</vt:lpstr>
      <vt:lpstr>Sed utility</vt:lpstr>
      <vt:lpstr>Sed utility</vt:lpstr>
      <vt:lpstr>Sed utility</vt:lpstr>
      <vt:lpstr>sed utility </vt:lpstr>
      <vt:lpstr>Sed utility</vt:lpstr>
      <vt:lpstr>Sed utility</vt:lpstr>
      <vt:lpstr>  OSL640:  INTRODUCTION TO OPEN SOURCE SYSTEMS          Week 11: lesson 2     the awk utility  </vt:lpstr>
      <vt:lpstr>Lesson 2  topics</vt:lpstr>
      <vt:lpstr>Awk utility </vt:lpstr>
      <vt:lpstr>awk utility</vt:lpstr>
      <vt:lpstr>awk utility</vt:lpstr>
      <vt:lpstr>awk utility</vt:lpstr>
      <vt:lpstr>awk utility</vt:lpstr>
      <vt:lpstr>awk utility</vt:lpstr>
      <vt:lpstr>awk utility</vt:lpstr>
      <vt:lpstr>awk utility</vt:lpstr>
      <vt:lpstr>awk utility</vt:lpstr>
      <vt:lpstr>awk utility</vt:lpstr>
      <vt:lpstr>awk utility</vt:lpstr>
      <vt:lpstr>awk utility</vt:lpstr>
      <vt:lpstr>awk utility</vt:lpstr>
      <vt:lpstr>awk utility</vt:lpstr>
      <vt:lpstr>awk utility</vt:lpstr>
      <vt:lpstr>awk utility</vt:lpstr>
      <vt:lpstr>awk utility </vt:lpstr>
      <vt:lpstr>Awk utility</vt:lpstr>
      <vt:lpstr>Awk utility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OSL640 - Week 11</dc:title>
  <dc:creator>Saul, Jennifer</dc:creator>
  <cp:lastModifiedBy>Jason Carman</cp:lastModifiedBy>
  <cp:revision>1069</cp:revision>
  <cp:lastPrinted>2021-03-17T11:20:19Z</cp:lastPrinted>
  <dcterms:created xsi:type="dcterms:W3CDTF">2019-04-25T17:31:46Z</dcterms:created>
  <dcterms:modified xsi:type="dcterms:W3CDTF">2023-08-04T15:14:03Z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0x01010056452DA2941485459CFE4F1403BD78A3</vt:lpwstr>
  </property>
</Properties>
</file>