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5" r:id="rId4"/>
  </p:sldMasterIdLst>
  <p:notesMasterIdLst>
    <p:notesMasterId r:id="rId26"/>
  </p:notesMasterIdLst>
  <p:sldIdLst>
    <p:sldId id="301" r:id="rId5"/>
    <p:sldId id="257" r:id="rId6"/>
    <p:sldId id="260" r:id="rId7"/>
    <p:sldId id="329" r:id="rId8"/>
    <p:sldId id="332" r:id="rId9"/>
    <p:sldId id="335" r:id="rId10"/>
    <p:sldId id="336" r:id="rId11"/>
    <p:sldId id="337" r:id="rId12"/>
    <p:sldId id="321" r:id="rId13"/>
    <p:sldId id="338" r:id="rId14"/>
    <p:sldId id="330" r:id="rId15"/>
    <p:sldId id="331" r:id="rId16"/>
    <p:sldId id="323" r:id="rId17"/>
    <p:sldId id="261" r:id="rId18"/>
    <p:sldId id="324" r:id="rId19"/>
    <p:sldId id="339" r:id="rId20"/>
    <p:sldId id="340" r:id="rId21"/>
    <p:sldId id="294" r:id="rId22"/>
    <p:sldId id="341" r:id="rId23"/>
    <p:sldId id="342" r:id="rId24"/>
    <p:sldId id="328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AD1B96-9045-444B-A10A-8C9372E09188}" v="17" dt="2021-07-22T00:39:33.044"/>
    <p1510:client id="{B2E75687-CE3B-4196-A4B9-E74410FD80C0}" v="9" dt="2021-07-22T00:38:15.418"/>
    <p1510:client id="{E9A608E8-43F3-45A2-9F59-7C2C3CE33DF2}" v="21" dt="2021-07-22T00:46:32.3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son Carman" userId="S::jason.carman@senecacollege.ca::1f74b0c8-6da4-4004-8dc4-296d09d1a81f" providerId="AD" clId="Web-{12AD1B96-9045-444B-A10A-8C9372E09188}"/>
    <pc:docChg chg="modSld">
      <pc:chgData name="Jason Carman" userId="S::jason.carman@senecacollege.ca::1f74b0c8-6da4-4004-8dc4-296d09d1a81f" providerId="AD" clId="Web-{12AD1B96-9045-444B-A10A-8C9372E09188}" dt="2021-07-22T00:39:33.044" v="8" actId="20577"/>
      <pc:docMkLst>
        <pc:docMk/>
      </pc:docMkLst>
      <pc:sldChg chg="modSp">
        <pc:chgData name="Jason Carman" userId="S::jason.carman@senecacollege.ca::1f74b0c8-6da4-4004-8dc4-296d09d1a81f" providerId="AD" clId="Web-{12AD1B96-9045-444B-A10A-8C9372E09188}" dt="2021-07-22T00:39:05.825" v="1" actId="20577"/>
        <pc:sldMkLst>
          <pc:docMk/>
          <pc:sldMk cId="2182703465" sldId="330"/>
        </pc:sldMkLst>
        <pc:spChg chg="mod">
          <ac:chgData name="Jason Carman" userId="S::jason.carman@senecacollege.ca::1f74b0c8-6da4-4004-8dc4-296d09d1a81f" providerId="AD" clId="Web-{12AD1B96-9045-444B-A10A-8C9372E09188}" dt="2021-07-22T00:39:05.825" v="1" actId="20577"/>
          <ac:spMkLst>
            <pc:docMk/>
            <pc:sldMk cId="2182703465" sldId="330"/>
            <ac:spMk id="2" creationId="{1AF487AF-3253-5F42-B599-57667778EABD}"/>
          </ac:spMkLst>
        </pc:spChg>
      </pc:sldChg>
      <pc:sldChg chg="modSp">
        <pc:chgData name="Jason Carman" userId="S::jason.carman@senecacollege.ca::1f74b0c8-6da4-4004-8dc4-296d09d1a81f" providerId="AD" clId="Web-{12AD1B96-9045-444B-A10A-8C9372E09188}" dt="2021-07-22T00:39:33.044" v="8" actId="20577"/>
        <pc:sldMkLst>
          <pc:docMk/>
          <pc:sldMk cId="2203944015" sldId="338"/>
        </pc:sldMkLst>
        <pc:spChg chg="mod">
          <ac:chgData name="Jason Carman" userId="S::jason.carman@senecacollege.ca::1f74b0c8-6da4-4004-8dc4-296d09d1a81f" providerId="AD" clId="Web-{12AD1B96-9045-444B-A10A-8C9372E09188}" dt="2021-07-22T00:39:33.044" v="8" actId="20577"/>
          <ac:spMkLst>
            <pc:docMk/>
            <pc:sldMk cId="2203944015" sldId="338"/>
            <ac:spMk id="3" creationId="{99DF4C7A-3854-7B4B-8D4F-4AD959A565DC}"/>
          </ac:spMkLst>
        </pc:spChg>
      </pc:sldChg>
    </pc:docChg>
  </pc:docChgLst>
  <pc:docChgLst>
    <pc:chgData name="Jason Carman" userId="S::jason.carman@senecacollege.ca::1f74b0c8-6da4-4004-8dc4-296d09d1a81f" providerId="AD" clId="Web-{B2E75687-CE3B-4196-A4B9-E74410FD80C0}"/>
    <pc:docChg chg="modSld">
      <pc:chgData name="Jason Carman" userId="S::jason.carman@senecacollege.ca::1f74b0c8-6da4-4004-8dc4-296d09d1a81f" providerId="AD" clId="Web-{B2E75687-CE3B-4196-A4B9-E74410FD80C0}" dt="2021-07-22T00:38:14.699" v="4" actId="20577"/>
      <pc:docMkLst>
        <pc:docMk/>
      </pc:docMkLst>
      <pc:sldChg chg="modSp">
        <pc:chgData name="Jason Carman" userId="S::jason.carman@senecacollege.ca::1f74b0c8-6da4-4004-8dc4-296d09d1a81f" providerId="AD" clId="Web-{B2E75687-CE3B-4196-A4B9-E74410FD80C0}" dt="2021-07-22T00:38:14.699" v="4" actId="20577"/>
        <pc:sldMkLst>
          <pc:docMk/>
          <pc:sldMk cId="1986477174" sldId="301"/>
        </pc:sldMkLst>
        <pc:spChg chg="mod">
          <ac:chgData name="Jason Carman" userId="S::jason.carman@senecacollege.ca::1f74b0c8-6da4-4004-8dc4-296d09d1a81f" providerId="AD" clId="Web-{B2E75687-CE3B-4196-A4B9-E74410FD80C0}" dt="2021-07-22T00:38:14.699" v="4" actId="20577"/>
          <ac:spMkLst>
            <pc:docMk/>
            <pc:sldMk cId="1986477174" sldId="301"/>
            <ac:spMk id="2" creationId="{1AF487AF-3253-5F42-B599-57667778EABD}"/>
          </ac:spMkLst>
        </pc:spChg>
      </pc:sldChg>
    </pc:docChg>
  </pc:docChgLst>
  <pc:docChgLst>
    <pc:chgData name="Jason Carman" userId="S::jason.carman@senecacollege.ca::1f74b0c8-6da4-4004-8dc4-296d09d1a81f" providerId="AD" clId="Web-{E9A608E8-43F3-45A2-9F59-7C2C3CE33DF2}"/>
    <pc:docChg chg="modSld">
      <pc:chgData name="Jason Carman" userId="S::jason.carman@senecacollege.ca::1f74b0c8-6da4-4004-8dc4-296d09d1a81f" providerId="AD" clId="Web-{E9A608E8-43F3-45A2-9F59-7C2C3CE33DF2}" dt="2021-07-22T00:46:32.368" v="10" actId="20577"/>
      <pc:docMkLst>
        <pc:docMk/>
      </pc:docMkLst>
      <pc:sldChg chg="modSp">
        <pc:chgData name="Jason Carman" userId="S::jason.carman@senecacollege.ca::1f74b0c8-6da4-4004-8dc4-296d09d1a81f" providerId="AD" clId="Web-{E9A608E8-43F3-45A2-9F59-7C2C3CE33DF2}" dt="2021-07-22T00:46:14.086" v="8" actId="20577"/>
        <pc:sldMkLst>
          <pc:docMk/>
          <pc:sldMk cId="778720162" sldId="328"/>
        </pc:sldMkLst>
        <pc:spChg chg="mod">
          <ac:chgData name="Jason Carman" userId="S::jason.carman@senecacollege.ca::1f74b0c8-6da4-4004-8dc4-296d09d1a81f" providerId="AD" clId="Web-{E9A608E8-43F3-45A2-9F59-7C2C3CE33DF2}" dt="2021-07-22T00:46:14.086" v="8" actId="20577"/>
          <ac:spMkLst>
            <pc:docMk/>
            <pc:sldMk cId="778720162" sldId="328"/>
            <ac:spMk id="3" creationId="{99DF4C7A-3854-7B4B-8D4F-4AD959A565DC}"/>
          </ac:spMkLst>
        </pc:spChg>
      </pc:sldChg>
      <pc:sldChg chg="modSp">
        <pc:chgData name="Jason Carman" userId="S::jason.carman@senecacollege.ca::1f74b0c8-6da4-4004-8dc4-296d09d1a81f" providerId="AD" clId="Web-{E9A608E8-43F3-45A2-9F59-7C2C3CE33DF2}" dt="2021-07-22T00:46:32.368" v="10" actId="20577"/>
        <pc:sldMkLst>
          <pc:docMk/>
          <pc:sldMk cId="2203944015" sldId="338"/>
        </pc:sldMkLst>
        <pc:spChg chg="mod">
          <ac:chgData name="Jason Carman" userId="S::jason.carman@senecacollege.ca::1f74b0c8-6da4-4004-8dc4-296d09d1a81f" providerId="AD" clId="Web-{E9A608E8-43F3-45A2-9F59-7C2C3CE33DF2}" dt="2021-07-22T00:46:32.368" v="10" actId="20577"/>
          <ac:spMkLst>
            <pc:docMk/>
            <pc:sldMk cId="2203944015" sldId="338"/>
            <ac:spMk id="3" creationId="{99DF4C7A-3854-7B4B-8D4F-4AD959A565D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107E4A-59D9-C648-BC62-133DA4EC414F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E4455B-62BF-5D44-9335-C2CCD755C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409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3102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40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533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6543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7885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5035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1436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3035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464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4358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AB1357F-A277-7442-BEE7-4FE250216E54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9862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1357F-A277-7442-BEE7-4FE250216E54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5758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ivecommons.org/licenses/by-sa/3.0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cdot.senecacollege.ca/w/index.php?title=Tutorial_3_-_Advanced_File_Management_/_Quoting_Special_Characters#LINUX_PRACTICE_QUESTIONS" TargetMode="External"/><Relationship Id="rId2" Type="http://schemas.openxmlformats.org/officeDocument/2006/relationships/hyperlink" Target="https://wiki.cdot.senecacollege.ca/w/index.php?title=Tutorial_3_-_Advanced_File_Management_/_Quoting_Special_Characters#INVESTIGATION_1:_ABSOLUTE_.2F_RELATIVE_.2F_RELATIVE-TO-HOME_PATHNAME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ivecommons.org/licenses/by-sa/3.0/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inuxnix.com/10-file-globbing-examples-linux-unix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lix.tiss.edu/curriculum/teacher-professional-development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Quotation_Marks.sv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clix.tiss.edu/curriculum/teacher-professional-development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cdot.senecacollege.ca/w/index.php?title=Tutorial_3_-_Advanced_File_Management_/_Quoting_Special_Characters#INVESTIGATION_3:_QUOTING_SPECIAL_CHARACTERS" TargetMode="External"/><Relationship Id="rId2" Type="http://schemas.openxmlformats.org/officeDocument/2006/relationships/hyperlink" Target="https://wiki.cdot.senecacollege.ca/w/index.php?title=Tutorial_3_-_Advanced_File_Management_/_Quoting_Special_Characters#INVESTIGATION_2:_FILENAME_EXPANSION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iki.cdot.senecacollege.ca/wiki/Tutorial3:_Advanced_File_Management_/_Quoting_Special_Characters#LINUX_PRACTICE_QUESTION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PICOL_icon_Path.sv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lix.tiss.edu/curriculum/teacher-professional-development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487AF-3253-5F42-B599-57667778EA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4987" y="802298"/>
            <a:ext cx="9089865" cy="382232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700"/>
              <a:t>  </a:t>
            </a:r>
            <a:r>
              <a:rPr lang="en-US" sz="2700">
                <a:ea typeface="+mj-lt"/>
                <a:cs typeface="+mj-lt"/>
              </a:rPr>
              <a:t>OSL640:  INTRODUCTION TO OPEN SOURCE SYSTEMS</a:t>
            </a:r>
            <a:br>
              <a:rPr lang="en-US" sz="2700">
                <a:ea typeface="+mj-lt"/>
                <a:cs typeface="+mj-lt"/>
              </a:rPr>
            </a:br>
            <a:r>
              <a:rPr lang="en-US" sz="2200"/>
              <a:t>  </a:t>
            </a:r>
            <a:br>
              <a:rPr lang="en-US" sz="2200"/>
            </a:br>
            <a:r>
              <a:rPr lang="en-US" sz="2200"/>
              <a:t>   </a:t>
            </a:r>
            <a:r>
              <a:rPr lang="en-US" sz="2200">
                <a:solidFill>
                  <a:srgbClr val="0070C0"/>
                </a:solidFill>
              </a:rPr>
              <a:t>Week 3:  Lesson 1</a:t>
            </a:r>
            <a:br>
              <a:rPr lang="en-US" sz="2200">
                <a:solidFill>
                  <a:srgbClr val="0070C0"/>
                </a:solidFill>
              </a:rPr>
            </a:br>
            <a:br>
              <a:rPr lang="en-US" sz="2200"/>
            </a:br>
            <a:r>
              <a:rPr lang="en-US" sz="2200"/>
              <a:t>   </a:t>
            </a:r>
            <a:r>
              <a:rPr lang="en-CA" sz="2200">
                <a:solidFill>
                  <a:srgbClr val="0070C0"/>
                </a:solidFill>
              </a:rPr>
              <a:t>Advanced File Management</a:t>
            </a:r>
            <a:br>
              <a:rPr lang="en-US" sz="2200"/>
            </a:br>
            <a:br>
              <a:rPr lang="en-US" sz="2400"/>
            </a:br>
            <a:br>
              <a:rPr lang="en-US" sz="2400"/>
            </a:b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414268-12DB-0E46-BFC6-B15A495215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4988" y="4941662"/>
            <a:ext cx="9089864" cy="977621"/>
          </a:xfrm>
        </p:spPr>
        <p:txBody>
          <a:bodyPr>
            <a:normAutofit/>
          </a:bodyPr>
          <a:lstStyle/>
          <a:p>
            <a:r>
              <a:rPr lang="en-CA"/>
              <a:t>Photos and icons used in this slide show are licensed under </a:t>
            </a:r>
            <a:r>
              <a:rPr lang="en-CA">
                <a:hlinkClick r:id="rId2"/>
              </a:rPr>
              <a:t>CC BY-SA</a:t>
            </a:r>
            <a:endParaRPr lang="en-CA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477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/>
              <a:t>Hands-on Time / HOMEWORK</a:t>
            </a:r>
            <a:endParaRPr lang="en-US" sz="3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10136684" cy="4755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b="1"/>
              <a:t>Getting Practice</a:t>
            </a:r>
          </a:p>
          <a:p>
            <a:pPr marL="0" indent="0">
              <a:buNone/>
            </a:pPr>
            <a:r>
              <a:rPr lang="en-CA"/>
              <a:t>Perform online </a:t>
            </a:r>
            <a:r>
              <a:rPr lang="en-CA" b="1"/>
              <a:t>Tutorial3:  Advanced File Management / Quoting Special Characters</a:t>
            </a:r>
            <a:br>
              <a:rPr lang="en-CA" b="1"/>
            </a:br>
            <a:r>
              <a:rPr lang="en-CA"/>
              <a:t>(</a:t>
            </a:r>
            <a:r>
              <a:rPr lang="en-CA" b="1"/>
              <a:t>ctrl-click</a:t>
            </a:r>
            <a:r>
              <a:rPr lang="en-CA"/>
              <a:t> to open link):</a:t>
            </a:r>
            <a:br>
              <a:rPr lang="en-CA" sz="1600"/>
            </a:br>
            <a:endParaRPr lang="en-CA" sz="1600"/>
          </a:p>
          <a:p>
            <a:pPr lvl="1"/>
            <a:r>
              <a:rPr lang="en-CA">
                <a:hlinkClick r:id="rId2"/>
              </a:rPr>
              <a:t>INVESTIGATION 1: ABSOLUTE / RELATIVE / RELATIVE-TO-HOME PATHNAMES</a:t>
            </a:r>
            <a:br>
              <a:rPr lang="en-CA"/>
            </a:br>
            <a:endParaRPr lang="en-CA"/>
          </a:p>
          <a:p>
            <a:pPr lvl="1"/>
            <a:r>
              <a:rPr lang="en-CA">
                <a:hlinkClick r:id="rId3"/>
              </a:rPr>
              <a:t>LINUX PRACTICE QUESTIONS</a:t>
            </a:r>
            <a:r>
              <a:rPr lang="en-CA"/>
              <a:t>  (Questions 1 – 8)</a:t>
            </a:r>
            <a:br>
              <a:rPr lang="en-US" b="1"/>
            </a:br>
            <a:br>
              <a:rPr lang="en-US" b="1"/>
            </a:br>
            <a:br>
              <a:rPr lang="en-US" b="1"/>
            </a:br>
            <a:br>
              <a:rPr lang="en-US" b="1"/>
            </a:br>
            <a:endParaRPr lang="en-CA" sz="2400"/>
          </a:p>
          <a:p>
            <a:endParaRPr lang="en-CA" sz="2400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94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487AF-3253-5F42-B599-57667778EA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4987" y="802298"/>
            <a:ext cx="9089865" cy="3822329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700"/>
              <a:t>  </a:t>
            </a:r>
            <a:r>
              <a:rPr lang="en-US" sz="2700">
                <a:ea typeface="+mj-lt"/>
                <a:cs typeface="+mj-lt"/>
              </a:rPr>
              <a:t>OSL640:  INTRODUCTION TO OPEN SOURCE SYSTEMS</a:t>
            </a:r>
            <a:br>
              <a:rPr lang="en-US" sz="2700">
                <a:ea typeface="+mj-lt"/>
                <a:cs typeface="+mj-lt"/>
              </a:rPr>
            </a:br>
            <a:r>
              <a:rPr lang="en-US" sz="1200"/>
              <a:t> </a:t>
            </a:r>
            <a:br>
              <a:rPr lang="en-US"/>
            </a:br>
            <a:r>
              <a:rPr lang="en-US" sz="2200"/>
              <a:t>  </a:t>
            </a:r>
            <a:br>
              <a:rPr lang="en-US" sz="2200"/>
            </a:br>
            <a:r>
              <a:rPr lang="en-US" sz="2200"/>
              <a:t>   </a:t>
            </a:r>
            <a:r>
              <a:rPr lang="en-US" sz="2200">
                <a:solidFill>
                  <a:srgbClr val="0070C0"/>
                </a:solidFill>
              </a:rPr>
              <a:t>Week 3:  Lesson 2</a:t>
            </a:r>
            <a:br>
              <a:rPr lang="en-US" sz="2200">
                <a:solidFill>
                  <a:srgbClr val="0070C0"/>
                </a:solidFill>
              </a:rPr>
            </a:br>
            <a:br>
              <a:rPr lang="en-US" sz="2200"/>
            </a:br>
            <a:r>
              <a:rPr lang="en-US" sz="2200"/>
              <a:t>   </a:t>
            </a:r>
            <a:r>
              <a:rPr lang="en-CA" sz="2200">
                <a:solidFill>
                  <a:srgbClr val="0070C0"/>
                </a:solidFill>
              </a:rPr>
              <a:t>filename expansion</a:t>
            </a:r>
            <a:br>
              <a:rPr lang="en-CA" sz="2200">
                <a:solidFill>
                  <a:srgbClr val="0070C0"/>
                </a:solidFill>
              </a:rPr>
            </a:br>
            <a:r>
              <a:rPr lang="en-CA" sz="2200">
                <a:solidFill>
                  <a:srgbClr val="0070C0"/>
                </a:solidFill>
              </a:rPr>
              <a:t>   quoting special characters</a:t>
            </a:r>
            <a:br>
              <a:rPr lang="en-US" sz="2200"/>
            </a:br>
            <a:br>
              <a:rPr lang="en-US" sz="2400"/>
            </a:br>
            <a:br>
              <a:rPr lang="en-US" sz="2400"/>
            </a:b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414268-12DB-0E46-BFC6-B15A495215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4988" y="4941662"/>
            <a:ext cx="9089864" cy="977621"/>
          </a:xfrm>
        </p:spPr>
        <p:txBody>
          <a:bodyPr>
            <a:normAutofit/>
          </a:bodyPr>
          <a:lstStyle/>
          <a:p>
            <a:r>
              <a:rPr lang="en-CA"/>
              <a:t>Photos and icons used in this slide show are licensed under </a:t>
            </a:r>
            <a:r>
              <a:rPr lang="en-CA">
                <a:hlinkClick r:id="rId2"/>
              </a:rPr>
              <a:t>CC BY-SA</a:t>
            </a:r>
            <a:endParaRPr lang="en-CA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703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1 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9603275" cy="50646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File Name Expansion</a:t>
            </a:r>
          </a:p>
          <a:p>
            <a:pPr lvl="1"/>
            <a:r>
              <a:rPr lang="en-US" dirty="0"/>
              <a:t>Purpose</a:t>
            </a:r>
          </a:p>
          <a:p>
            <a:pPr lvl="1"/>
            <a:r>
              <a:rPr lang="en-US" dirty="0"/>
              <a:t>Special characters for Filename Expansion: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,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?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,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[ ]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,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[! ]</a:t>
            </a:r>
          </a:p>
          <a:p>
            <a:pPr lvl="1"/>
            <a:r>
              <a:rPr lang="en-US" dirty="0"/>
              <a:t>Demonstration</a:t>
            </a:r>
          </a:p>
          <a:p>
            <a:pPr marL="0" indent="0">
              <a:buNone/>
            </a:pPr>
            <a:r>
              <a:rPr lang="en-US" b="1" dirty="0"/>
              <a:t>Quoting Special Characters</a:t>
            </a:r>
          </a:p>
          <a:p>
            <a:pPr lvl="1"/>
            <a:r>
              <a:rPr lang="en-US" dirty="0"/>
              <a:t>Purpose</a:t>
            </a:r>
          </a:p>
          <a:p>
            <a:pPr lvl="1"/>
            <a:r>
              <a:rPr lang="en-US" dirty="0"/>
              <a:t>Backslash </a:t>
            </a:r>
            <a:r>
              <a:rPr lang="en-US" b="1" dirty="0"/>
              <a:t>\</a:t>
            </a:r>
            <a:r>
              <a:rPr lang="en-US" dirty="0"/>
              <a:t> , Single Quotes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‘’</a:t>
            </a:r>
            <a:r>
              <a:rPr lang="en-US" dirty="0"/>
              <a:t>,  Double Quotes</a:t>
            </a:r>
            <a:r>
              <a:rPr lang="en-US" b="1" dirty="0"/>
              <a:t>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“”</a:t>
            </a:r>
          </a:p>
          <a:p>
            <a:pPr lvl="1"/>
            <a:r>
              <a:rPr lang="en-US" dirty="0"/>
              <a:t>Demonstration</a:t>
            </a:r>
          </a:p>
          <a:p>
            <a:pPr marL="0" indent="0">
              <a:buNone/>
            </a:pPr>
            <a:r>
              <a:rPr lang="en-US" b="1" dirty="0"/>
              <a:t>Perform Week 3 Tutorial</a:t>
            </a:r>
          </a:p>
          <a:p>
            <a:pPr lvl="1"/>
            <a:r>
              <a:rPr lang="en-US" dirty="0"/>
              <a:t>INVESTIGATIONS 2 and 3</a:t>
            </a:r>
          </a:p>
          <a:p>
            <a:pPr lvl="1"/>
            <a:r>
              <a:rPr lang="en-US" dirty="0"/>
              <a:t>LINUX PRACTICE QUESTIONS (Questions 9 – 13)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55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Filename expansion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706813"/>
            <a:ext cx="9960836" cy="475577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CA" b="1"/>
              <a:t>Filename Expansion</a:t>
            </a:r>
            <a:br>
              <a:rPr lang="en-CA" sz="1800"/>
            </a:br>
            <a:endParaRPr lang="en-CA"/>
          </a:p>
          <a:p>
            <a:pPr marL="0" indent="0">
              <a:buNone/>
            </a:pPr>
            <a:r>
              <a:rPr lang="en-CA"/>
              <a:t>This command displayed below is </a:t>
            </a:r>
            <a:r>
              <a:rPr lang="en-CA" b="1"/>
              <a:t>inefficient</a:t>
            </a:r>
            <a:r>
              <a:rPr lang="en-CA"/>
              <a:t>: it requires a LOT of typing and requires</a:t>
            </a:r>
            <a:br>
              <a:rPr lang="en-CA"/>
            </a:br>
            <a:r>
              <a:rPr lang="en-CA"/>
              <a:t>that the user </a:t>
            </a:r>
            <a:r>
              <a:rPr lang="en-CA" u="sng"/>
              <a:t>know</a:t>
            </a:r>
            <a:r>
              <a:rPr lang="en-CA"/>
              <a:t> all the filenames within the current directory. </a:t>
            </a:r>
            <a:br>
              <a:rPr lang="en-CA"/>
            </a:br>
            <a:br>
              <a:rPr lang="en-CA"/>
            </a:br>
            <a:r>
              <a:rPr lang="en-CA" b="1">
                <a:latin typeface="Courier New" panose="02070309020205020404" pitchFamily="49" charset="0"/>
                <a:cs typeface="Courier New" panose="02070309020205020404" pitchFamily="49" charset="0"/>
              </a:rPr>
              <a:t>ls </a:t>
            </a:r>
            <a:r>
              <a:rPr lang="en-CA" b="1" err="1">
                <a:latin typeface="Courier New" panose="02070309020205020404" pitchFamily="49" charset="0"/>
                <a:cs typeface="Courier New" panose="02070309020205020404" pitchFamily="49" charset="0"/>
              </a:rPr>
              <a:t>a.txt</a:t>
            </a:r>
            <a:r>
              <a:rPr lang="en-CA" b="1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CA" b="1" err="1">
                <a:latin typeface="Courier New" panose="02070309020205020404" pitchFamily="49" charset="0"/>
                <a:cs typeface="Courier New" panose="02070309020205020404" pitchFamily="49" charset="0"/>
              </a:rPr>
              <a:t>b.txt</a:t>
            </a:r>
            <a:r>
              <a:rPr lang="en-CA" b="1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CA" b="1" err="1">
                <a:latin typeface="Courier New" panose="02070309020205020404" pitchFamily="49" charset="0"/>
                <a:cs typeface="Courier New" panose="02070309020205020404" pitchFamily="49" charset="0"/>
              </a:rPr>
              <a:t>c.txt</a:t>
            </a:r>
            <a:r>
              <a:rPr lang="en-CA" b="1">
                <a:latin typeface="Courier New" panose="02070309020205020404" pitchFamily="49" charset="0"/>
                <a:cs typeface="Courier New" panose="02070309020205020404" pitchFamily="49" charset="0"/>
              </a:rPr>
              <a:t> 1.txt 2.txt 3.txt </a:t>
            </a:r>
            <a:r>
              <a:rPr lang="en-CA" b="1" err="1">
                <a:latin typeface="Courier New" panose="02070309020205020404" pitchFamily="49" charset="0"/>
                <a:cs typeface="Courier New" panose="02070309020205020404" pitchFamily="49" charset="0"/>
              </a:rPr>
              <a:t>abc.txt</a:t>
            </a:r>
            <a:r>
              <a:rPr lang="en-CA" b="1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CA" b="1" err="1">
                <a:latin typeface="Courier New" panose="02070309020205020404" pitchFamily="49" charset="0"/>
                <a:cs typeface="Courier New" panose="02070309020205020404" pitchFamily="49" charset="0"/>
              </a:rPr>
              <a:t>work.txt</a:t>
            </a:r>
            <a:br>
              <a:rPr lang="en-CA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err="1">
                <a:latin typeface="Courier New" panose="02070309020205020404" pitchFamily="49" charset="0"/>
                <a:cs typeface="Courier New" panose="02070309020205020404" pitchFamily="49" charset="0"/>
              </a:rPr>
              <a:t>a.txt</a:t>
            </a:r>
            <a:r>
              <a:rPr lang="en-CA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CA" err="1">
                <a:latin typeface="Courier New" panose="02070309020205020404" pitchFamily="49" charset="0"/>
                <a:cs typeface="Courier New" panose="02070309020205020404" pitchFamily="49" charset="0"/>
              </a:rPr>
              <a:t>b.txt</a:t>
            </a:r>
            <a:r>
              <a:rPr lang="en-CA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CA" err="1">
                <a:latin typeface="Courier New" panose="02070309020205020404" pitchFamily="49" charset="0"/>
                <a:cs typeface="Courier New" panose="02070309020205020404" pitchFamily="49" charset="0"/>
              </a:rPr>
              <a:t>c.txt</a:t>
            </a:r>
            <a:r>
              <a:rPr lang="en-CA">
                <a:latin typeface="Courier New" panose="02070309020205020404" pitchFamily="49" charset="0"/>
                <a:cs typeface="Courier New" panose="02070309020205020404" pitchFamily="49" charset="0"/>
              </a:rPr>
              <a:t> 1.txt 2.txt 3.txt </a:t>
            </a:r>
            <a:r>
              <a:rPr lang="en-CA" err="1">
                <a:latin typeface="Courier New" panose="02070309020205020404" pitchFamily="49" charset="0"/>
                <a:cs typeface="Courier New" panose="02070309020205020404" pitchFamily="49" charset="0"/>
              </a:rPr>
              <a:t>abc.txt</a:t>
            </a:r>
            <a:r>
              <a:rPr lang="en-CA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CA" err="1">
                <a:latin typeface="Courier New" panose="02070309020205020404" pitchFamily="49" charset="0"/>
                <a:cs typeface="Courier New" panose="02070309020205020404" pitchFamily="49" charset="0"/>
              </a:rPr>
              <a:t>work.txt</a:t>
            </a:r>
            <a:br>
              <a:rPr lang="en-CA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CA"/>
          </a:p>
          <a:p>
            <a:pPr marL="0" indent="0">
              <a:buNone/>
            </a:pPr>
            <a:r>
              <a:rPr lang="en-CA" b="1"/>
              <a:t>Filename expansion </a:t>
            </a:r>
            <a:r>
              <a:rPr lang="en-CA"/>
              <a:t>is the use of </a:t>
            </a:r>
            <a:r>
              <a:rPr lang="en-CA" b="1"/>
              <a:t>special characters </a:t>
            </a:r>
            <a:r>
              <a:rPr lang="en-CA"/>
              <a:t>to allow the shell to </a:t>
            </a:r>
            <a:r>
              <a:rPr lang="en-CA" b="1"/>
              <a:t>match</a:t>
            </a:r>
            <a:r>
              <a:rPr lang="en-CA"/>
              <a:t> files that share the </a:t>
            </a:r>
            <a:br>
              <a:rPr lang="en-CA"/>
            </a:br>
            <a:r>
              <a:rPr lang="en-CA" b="1"/>
              <a:t>same</a:t>
            </a:r>
            <a:r>
              <a:rPr lang="en-CA"/>
              <a:t> </a:t>
            </a:r>
            <a:r>
              <a:rPr lang="en-CA" b="1"/>
              <a:t>characteristics</a:t>
            </a:r>
            <a:r>
              <a:rPr lang="en-CA"/>
              <a:t> to help save the user save time when issuing Unix / Linux file management commands.</a:t>
            </a:r>
          </a:p>
          <a:p>
            <a:pPr marL="0" indent="0">
              <a:buNone/>
            </a:pPr>
            <a:r>
              <a:rPr lang="en-CA"/>
              <a:t>You can use a special character to indicate to the Bash shell to match all files that end with the extension ".txt":</a:t>
            </a:r>
          </a:p>
          <a:p>
            <a:pPr marL="0" indent="0">
              <a:buNone/>
            </a:pPr>
            <a:r>
              <a:rPr lang="en-CA" b="1">
                <a:latin typeface="Courier New" panose="02070309020205020404" pitchFamily="49" charset="0"/>
                <a:cs typeface="Courier New" panose="02070309020205020404" pitchFamily="49" charset="0"/>
              </a:rPr>
              <a:t>ls *.txt</a:t>
            </a:r>
            <a:br>
              <a:rPr lang="en-CA" sz="180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err="1">
                <a:latin typeface="Courier New" panose="02070309020205020404" pitchFamily="49" charset="0"/>
                <a:cs typeface="Courier New" panose="02070309020205020404" pitchFamily="49" charset="0"/>
              </a:rPr>
              <a:t>a.txt</a:t>
            </a:r>
            <a:r>
              <a:rPr lang="en-CA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CA" err="1">
                <a:latin typeface="Courier New" panose="02070309020205020404" pitchFamily="49" charset="0"/>
                <a:cs typeface="Courier New" panose="02070309020205020404" pitchFamily="49" charset="0"/>
              </a:rPr>
              <a:t>b.txt</a:t>
            </a:r>
            <a:r>
              <a:rPr lang="en-CA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CA" err="1">
                <a:latin typeface="Courier New" panose="02070309020205020404" pitchFamily="49" charset="0"/>
                <a:cs typeface="Courier New" panose="02070309020205020404" pitchFamily="49" charset="0"/>
              </a:rPr>
              <a:t>c.txt</a:t>
            </a:r>
            <a:r>
              <a:rPr lang="en-CA">
                <a:latin typeface="Courier New" panose="02070309020205020404" pitchFamily="49" charset="0"/>
                <a:cs typeface="Courier New" panose="02070309020205020404" pitchFamily="49" charset="0"/>
              </a:rPr>
              <a:t> 1.txt 2.txt 3.txt </a:t>
            </a:r>
            <a:r>
              <a:rPr lang="en-CA" err="1">
                <a:latin typeface="Courier New" panose="02070309020205020404" pitchFamily="49" charset="0"/>
                <a:cs typeface="Courier New" panose="02070309020205020404" pitchFamily="49" charset="0"/>
              </a:rPr>
              <a:t>abc.txt</a:t>
            </a:r>
            <a:r>
              <a:rPr lang="en-CA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CA" err="1">
                <a:latin typeface="Courier New" panose="02070309020205020404" pitchFamily="49" charset="0"/>
                <a:cs typeface="Courier New" panose="02070309020205020404" pitchFamily="49" charset="0"/>
              </a:rPr>
              <a:t>work.txt</a:t>
            </a:r>
            <a:endParaRPr lang="en-US" sz="18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726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Filename expansion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706813"/>
            <a:ext cx="9288842" cy="4755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b="1"/>
              <a:t>Common File Expansion Symbols</a:t>
            </a:r>
            <a:br>
              <a:rPr lang="en-CA"/>
            </a:br>
            <a:endParaRPr lang="en-CA"/>
          </a:p>
          <a:p>
            <a:pPr marL="0" indent="0">
              <a:buNone/>
            </a:pPr>
            <a:r>
              <a:rPr lang="en-CA" sz="1800"/>
              <a:t>Below are the most common Filename Expansion symbols: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C52E718-2C02-0E4E-B167-3CE9A4DD8B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0525257"/>
              </p:ext>
            </p:extLst>
          </p:nvPr>
        </p:nvGraphicFramePr>
        <p:xfrm>
          <a:off x="1451578" y="3146343"/>
          <a:ext cx="9603275" cy="25755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997330">
                  <a:extLst>
                    <a:ext uri="{9D8B030D-6E8A-4147-A177-3AD203B41FA5}">
                      <a16:colId xmlns:a16="http://schemas.microsoft.com/office/drawing/2014/main" val="3829644020"/>
                    </a:ext>
                  </a:extLst>
                </a:gridCol>
                <a:gridCol w="6605945">
                  <a:extLst>
                    <a:ext uri="{9D8B030D-6E8A-4147-A177-3AD203B41FA5}">
                      <a16:colId xmlns:a16="http://schemas.microsoft.com/office/drawing/2014/main" val="8946268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/>
                        <a:t>Filename Expansion Symbol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Purpose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955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Asterisk (*) to represent </a:t>
                      </a:r>
                      <a:r>
                        <a:rPr lang="en-CA" sz="1400" b="1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or more characters</a:t>
                      </a: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1164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Question mark (?) to represent </a:t>
                      </a:r>
                      <a:r>
                        <a:rPr lang="en-CA" sz="1400" b="1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exactly one character (any character)</a:t>
                      </a: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3695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 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Square brackets ([ ]) to represent and match for the </a:t>
                      </a:r>
                      <a:r>
                        <a:rPr lang="en-CA" sz="1400" b="1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character enclosed within the square brackets</a:t>
                      </a:r>
                      <a:r>
                        <a:rPr lang="en-CA" sz="14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It represents ONLY ONE character:</a:t>
                      </a:r>
                      <a:br>
                        <a:rPr lang="en-CA" sz="14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CA" sz="14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it's like a </a:t>
                      </a:r>
                      <a:r>
                        <a:rPr lang="en-CA" sz="1400" b="1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Question Mark (?)</a:t>
                      </a:r>
                      <a:r>
                        <a:rPr lang="en-CA" sz="14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but with </a:t>
                      </a:r>
                      <a:r>
                        <a:rPr lang="en-CA" sz="1400" b="1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conditions or restrictions</a:t>
                      </a: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4689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[! 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Square brackets containing an exclamation mark immediately after</a:t>
                      </a:r>
                      <a:br>
                        <a:rPr lang="en-CA" sz="1400"/>
                      </a:br>
                      <a:r>
                        <a:rPr lang="en-CA" sz="14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open square bracket ([! ]) to represent and match and </a:t>
                      </a:r>
                      <a:r>
                        <a:rPr lang="en-CA" sz="1400" b="1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OPPOSITE</a:t>
                      </a:r>
                      <a:r>
                        <a:rPr lang="en-CA" sz="14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character for the character enclosed within the square brackets.</a:t>
                      </a: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35329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6036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Filename expansion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706813"/>
            <a:ext cx="7727590" cy="475577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CA" b="1"/>
              <a:t>How Does File Expansion Work? (Process of “Globbing”)</a:t>
            </a:r>
            <a:br>
              <a:rPr lang="en-CA" b="1"/>
            </a:br>
            <a:endParaRPr lang="en-CA" b="1"/>
          </a:p>
          <a:p>
            <a:pPr marL="0" indent="0">
              <a:buNone/>
            </a:pPr>
            <a:r>
              <a:rPr lang="en-CA" sz="1800" b="1" i="1"/>
              <a:t>File Globbing</a:t>
            </a:r>
            <a:r>
              <a:rPr lang="en-CA" sz="1800" i="1"/>
              <a:t> is a feature provided by the UNIX/Linux shell to represent multiple filenames by using special characters called wildcards with a single file name.  A wildcard is essentially a symbol which may be used to substitute for one or more characters. Therefore, we can use wildcards for generating the appropriate combination of file names as per our requirement.</a:t>
            </a:r>
            <a:br>
              <a:rPr lang="en-CA" sz="1800"/>
            </a:br>
            <a:br>
              <a:rPr lang="en-CA" sz="1800"/>
            </a:br>
            <a:r>
              <a:rPr lang="en-CA" sz="1800"/>
              <a:t>Reference: </a:t>
            </a:r>
            <a:r>
              <a:rPr lang="en-CA" sz="1800">
                <a:hlinkClick r:id="rId2"/>
              </a:rPr>
              <a:t>https://www.linuxnix.com/10-file-globbing-examples-linux-unix/</a:t>
            </a:r>
            <a:br>
              <a:rPr lang="en-CA" sz="1800"/>
            </a:br>
            <a:br>
              <a:rPr lang="en-CA" sz="1800"/>
            </a:br>
            <a:br>
              <a:rPr lang="en-CA" sz="1800"/>
            </a:br>
            <a:br>
              <a:rPr lang="en-CA" sz="1800"/>
            </a:br>
            <a:br>
              <a:rPr lang="en-CA" sz="1800"/>
            </a:br>
            <a:br>
              <a:rPr lang="en-CA" sz="1800"/>
            </a:br>
            <a:endParaRPr lang="en-CA" sz="1800"/>
          </a:p>
        </p:txBody>
      </p:sp>
    </p:spTree>
    <p:extLst>
      <p:ext uri="{BB962C8B-B14F-4D97-AF65-F5344CB8AC3E}">
        <p14:creationId xmlns:p14="http://schemas.microsoft.com/office/powerpoint/2010/main" val="409479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Filename expansion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706813"/>
            <a:ext cx="5178699" cy="475577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CA" b="1"/>
              <a:t>How Does this Work? (Globbing)</a:t>
            </a:r>
            <a:br>
              <a:rPr lang="en-CA" b="1"/>
            </a:br>
            <a:endParaRPr lang="en-CA" b="1"/>
          </a:p>
          <a:p>
            <a:pPr marL="0" indent="0">
              <a:buNone/>
            </a:pPr>
            <a:r>
              <a:rPr lang="en-CA" sz="1800"/>
              <a:t>As shown in the diagram on the right, when the </a:t>
            </a:r>
            <a:r>
              <a:rPr lang="en-CA" sz="1800" b="1"/>
              <a:t>ls</a:t>
            </a:r>
            <a:r>
              <a:rPr lang="en-CA" sz="1800"/>
              <a:t> command is issued with a filename expansion symbol (like </a:t>
            </a:r>
            <a:r>
              <a:rPr lang="en-CA" sz="1800" b="1"/>
              <a:t>*</a:t>
            </a:r>
            <a:r>
              <a:rPr lang="en-CA" sz="1800"/>
              <a:t>), the Bash shell </a:t>
            </a:r>
            <a:r>
              <a:rPr lang="en-CA" sz="1800" b="1"/>
              <a:t>searches</a:t>
            </a:r>
            <a:r>
              <a:rPr lang="en-CA" sz="1800"/>
              <a:t> for all files in the current directory that match files that end with the extension </a:t>
            </a:r>
            <a:r>
              <a:rPr lang="en-CA" sz="1800" b="1"/>
              <a:t>".txt</a:t>
            </a:r>
            <a:r>
              <a:rPr lang="en-CA" sz="1800"/>
              <a:t>”.</a:t>
            </a:r>
            <a:br>
              <a:rPr lang="en-CA" sz="1800"/>
            </a:br>
            <a:endParaRPr lang="en-CA" sz="1800"/>
          </a:p>
          <a:p>
            <a:pPr marL="0" indent="0">
              <a:buNone/>
            </a:pPr>
            <a:r>
              <a:rPr lang="en-CA" sz="1800"/>
              <a:t>The shell replaces </a:t>
            </a:r>
            <a:r>
              <a:rPr lang="en-CA" sz="1800" b="1"/>
              <a:t>*.txt </a:t>
            </a:r>
            <a:r>
              <a:rPr lang="en-CA" sz="1800"/>
              <a:t>with all the files that end with the extension </a:t>
            </a:r>
            <a:r>
              <a:rPr lang="en-CA" sz="1800" b="1"/>
              <a:t>.txt </a:t>
            </a:r>
            <a:r>
              <a:rPr lang="en-CA" sz="1800"/>
              <a:t>in the current directory and runs that command.</a:t>
            </a:r>
            <a:br>
              <a:rPr lang="en-CA" sz="1800"/>
            </a:br>
            <a:endParaRPr lang="en-CA" sz="1800"/>
          </a:p>
          <a:p>
            <a:pPr marL="0" indent="0">
              <a:buNone/>
            </a:pPr>
            <a:r>
              <a:rPr lang="en-CA" sz="1800"/>
              <a:t>You do not see that happen in the shell…</a:t>
            </a:r>
            <a:br>
              <a:rPr lang="en-CA" sz="1800"/>
            </a:br>
            <a:r>
              <a:rPr lang="en-CA" sz="1800"/>
              <a:t>it is a process that occurs "behind the scenes”.  </a:t>
            </a:r>
            <a:br>
              <a:rPr lang="en-CA" sz="1800"/>
            </a:br>
            <a:r>
              <a:rPr lang="en-CA" sz="1800"/>
              <a:t>Instead, you only see the results of the command.</a:t>
            </a:r>
            <a:br>
              <a:rPr lang="en-CA" sz="1800"/>
            </a:br>
            <a:br>
              <a:rPr lang="en-CA" sz="1800"/>
            </a:br>
            <a:br>
              <a:rPr lang="en-CA" sz="1800"/>
            </a:br>
            <a:br>
              <a:rPr lang="en-CA" sz="1800"/>
            </a:br>
            <a:endParaRPr lang="en-CA" sz="1800"/>
          </a:p>
        </p:txBody>
      </p:sp>
      <p:pic>
        <p:nvPicPr>
          <p:cNvPr id="6" name="Picture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846B0B6C-D944-BA48-8FB1-9999E5ED0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9466" y="2038743"/>
            <a:ext cx="4645317" cy="423885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26901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/>
              <a:t>Filename expansion</a:t>
            </a:r>
            <a:endParaRPr lang="en-US" sz="3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8413391" cy="4755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b="1"/>
              <a:t>Instructor Demonstration</a:t>
            </a:r>
          </a:p>
          <a:p>
            <a:pPr marL="0" indent="0">
              <a:buNone/>
            </a:pPr>
            <a:r>
              <a:rPr lang="en-CA"/>
              <a:t>Your instructor will now demonstrate how to issue Unix / Linux commands using various </a:t>
            </a:r>
            <a:r>
              <a:rPr lang="en-CA" b="1"/>
              <a:t>filename</a:t>
            </a:r>
            <a:r>
              <a:rPr lang="en-CA"/>
              <a:t> </a:t>
            </a:r>
            <a:r>
              <a:rPr lang="en-CA" b="1"/>
              <a:t>expansion symbols </a:t>
            </a:r>
            <a:r>
              <a:rPr lang="en-CA"/>
              <a:t>for file management:</a:t>
            </a:r>
            <a:br>
              <a:rPr lang="en-CA"/>
            </a:br>
            <a:endParaRPr lang="en-CA"/>
          </a:p>
          <a:p>
            <a:pPr lvl="1"/>
            <a:r>
              <a:rPr lang="en-CA" sz="1600"/>
              <a:t>Creating / Removing Directories</a:t>
            </a:r>
          </a:p>
          <a:p>
            <a:pPr lvl="1"/>
            <a:r>
              <a:rPr lang="en-CA" sz="1600"/>
              <a:t>Moving Files / Directories</a:t>
            </a:r>
          </a:p>
          <a:p>
            <a:pPr lvl="1"/>
            <a:r>
              <a:rPr lang="en-CA" sz="1600"/>
              <a:t>Copying Files / Directories</a:t>
            </a:r>
          </a:p>
          <a:p>
            <a:pPr lvl="1"/>
            <a:r>
              <a:rPr lang="en-CA" sz="1600"/>
              <a:t>Listing Directory Contents</a:t>
            </a:r>
          </a:p>
          <a:p>
            <a:pPr lvl="1"/>
            <a:r>
              <a:rPr lang="en-CA" sz="1600"/>
              <a:t>Removing Regular Files</a:t>
            </a:r>
            <a:br>
              <a:rPr lang="en-CA" sz="1400"/>
            </a:br>
            <a:br>
              <a:rPr lang="en-CA" sz="1200"/>
            </a:br>
            <a:br>
              <a:rPr lang="en-CA" sz="1200"/>
            </a:br>
            <a:endParaRPr lang="en-CA" sz="1200"/>
          </a:p>
          <a:p>
            <a:endParaRPr lang="en-CA" sz="2400"/>
          </a:p>
          <a:p>
            <a:endParaRPr lang="en-CA" sz="2400"/>
          </a:p>
          <a:p>
            <a:pPr marL="0" indent="0">
              <a:buNone/>
            </a:pPr>
            <a:endParaRPr lang="en-US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3A6C3888-7351-BD45-A256-D676560A50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135411" y="990257"/>
            <a:ext cx="1210020" cy="121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42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Quoting special characters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706813"/>
            <a:ext cx="8331050" cy="4755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b="1"/>
              <a:t>Quoting Special Characters</a:t>
            </a:r>
          </a:p>
          <a:p>
            <a:pPr marL="0" indent="0">
              <a:buNone/>
            </a:pPr>
            <a:r>
              <a:rPr lang="en-CA" sz="1800"/>
              <a:t>As discussed in the above section, there are some special characters that the shell uses to perform an operation; for example, the filename expansion symbols: </a:t>
            </a:r>
            <a:r>
              <a:rPr lang="en-CA" sz="1800" b="1"/>
              <a:t>*</a:t>
            </a:r>
            <a:r>
              <a:rPr lang="en-CA" sz="1800"/>
              <a:t>, ?, [ ] or [! ]</a:t>
            </a:r>
            <a:br>
              <a:rPr lang="en-CA" sz="1800" b="1"/>
            </a:br>
            <a:endParaRPr lang="en-CA" sz="1800" b="1"/>
          </a:p>
          <a:p>
            <a:pPr marL="0" indent="0">
              <a:buNone/>
            </a:pPr>
            <a:r>
              <a:rPr lang="en-CA" sz="1800"/>
              <a:t>There is a method to instruct the Linux shell to ignore that special character </a:t>
            </a:r>
            <a:br>
              <a:rPr lang="en-CA" sz="1800"/>
            </a:br>
            <a:r>
              <a:rPr lang="en-CA" sz="1800"/>
              <a:t>and use only as </a:t>
            </a:r>
            <a:r>
              <a:rPr lang="en-CA" sz="1800" b="1"/>
              <a:t>regular text</a:t>
            </a:r>
            <a:r>
              <a:rPr lang="en-CA" sz="1800"/>
              <a:t>.</a:t>
            </a:r>
            <a:br>
              <a:rPr lang="en-CA" sz="1800"/>
            </a:br>
            <a:endParaRPr lang="en-CA" sz="1800"/>
          </a:p>
          <a:p>
            <a:pPr marL="0" indent="0">
              <a:buNone/>
            </a:pPr>
            <a:r>
              <a:rPr lang="en-CA" sz="1800"/>
              <a:t>There are </a:t>
            </a:r>
            <a:r>
              <a:rPr lang="en-CA" sz="1800" b="1"/>
              <a:t>3 methods</a:t>
            </a:r>
            <a:r>
              <a:rPr lang="en-CA" sz="1800"/>
              <a:t> to make those special characters </a:t>
            </a:r>
            <a:r>
              <a:rPr lang="en-CA" sz="1800" b="1"/>
              <a:t>act like text characters</a:t>
            </a:r>
            <a:r>
              <a:rPr lang="en-CA" sz="1800"/>
              <a:t> (referred to "</a:t>
            </a:r>
            <a:r>
              <a:rPr lang="en-CA" sz="1800" b="1"/>
              <a:t>quoting</a:t>
            </a:r>
            <a:r>
              <a:rPr lang="en-CA" sz="1800"/>
              <a:t>" special characters). </a:t>
            </a:r>
            <a:br>
              <a:rPr lang="en-CA" sz="1800"/>
            </a:br>
            <a:r>
              <a:rPr lang="en-CA" sz="1800"/>
              <a:t>These methods are displayed in the next slide.</a:t>
            </a:r>
            <a:br>
              <a:rPr lang="en-CA" sz="1800"/>
            </a:br>
            <a:endParaRPr lang="en-CA" sz="1800"/>
          </a:p>
          <a:p>
            <a:pPr marL="0" indent="0">
              <a:buNone/>
            </a:pPr>
            <a:endParaRPr lang="en-US" sz="2400"/>
          </a:p>
        </p:txBody>
      </p:sp>
      <p:pic>
        <p:nvPicPr>
          <p:cNvPr id="5" name="Picture 4" descr="Shape&#10;&#10;Description automatically generated with low confidence">
            <a:extLst>
              <a:ext uri="{FF2B5EF4-FFF2-40B4-BE49-F238E27FC236}">
                <a16:creationId xmlns:a16="http://schemas.microsoft.com/office/drawing/2014/main" id="{21C02CC7-7DDB-EA43-A20E-7BE75C44A3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215119" y="657578"/>
            <a:ext cx="1475847" cy="104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135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Quoting special characters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706813"/>
            <a:ext cx="7868267" cy="4755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b="1"/>
              <a:t>Quoting Special Characters (Methods)</a:t>
            </a:r>
            <a:br>
              <a:rPr lang="en-CA" b="1"/>
            </a:br>
            <a:br>
              <a:rPr lang="en-CA" b="1"/>
            </a:br>
            <a:r>
              <a:rPr lang="en-US" sz="1800"/>
              <a:t>The most common filename expansion symbols are displayed below:</a:t>
            </a:r>
          </a:p>
          <a:p>
            <a:pPr marL="0" indent="0">
              <a:buNone/>
            </a:pPr>
            <a:endParaRPr lang="en-US" sz="240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0B032D9-4E44-C144-9296-9A9E7B7847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5400070"/>
              </p:ext>
            </p:extLst>
          </p:nvPr>
        </p:nvGraphicFramePr>
        <p:xfrm>
          <a:off x="1451579" y="3406949"/>
          <a:ext cx="9767406" cy="24434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892321">
                  <a:extLst>
                    <a:ext uri="{9D8B030D-6E8A-4147-A177-3AD203B41FA5}">
                      <a16:colId xmlns:a16="http://schemas.microsoft.com/office/drawing/2014/main" val="2125440029"/>
                    </a:ext>
                  </a:extLst>
                </a:gridCol>
                <a:gridCol w="2875085">
                  <a:extLst>
                    <a:ext uri="{9D8B030D-6E8A-4147-A177-3AD203B41FA5}">
                      <a16:colId xmlns:a16="http://schemas.microsoft.com/office/drawing/2014/main" val="41891822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Quoting 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Example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89858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4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Place the character </a:t>
                      </a:r>
                      <a:r>
                        <a:rPr lang="en-CA" sz="2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\ </a:t>
                      </a:r>
                      <a:r>
                        <a:rPr lang="en-CA" sz="1400" b="0" i="0" u="sng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before</a:t>
                      </a:r>
                      <a:r>
                        <a:rPr lang="en-CA" sz="14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a special character</a:t>
                      </a:r>
                      <a:br>
                        <a:rPr lang="en-CA" sz="14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CA" sz="14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(works for ALL special characters)</a:t>
                      </a:r>
                      <a:endParaRPr lang="en-US" sz="14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b="1" i="0" kern="120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echo \*</a:t>
                      </a:r>
                      <a:endParaRPr lang="en-US" sz="140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2221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4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Contain Special character within single </a:t>
                      </a:r>
                      <a:r>
                        <a:rPr lang="en-CA" sz="1400" b="1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quotes </a:t>
                      </a:r>
                      <a:r>
                        <a:rPr lang="en-CA" sz="1400" b="1" i="0" kern="120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‘ ’</a:t>
                      </a:r>
                      <a:br>
                        <a:rPr lang="en-CA" sz="1400"/>
                      </a:br>
                      <a:r>
                        <a:rPr lang="en-CA" sz="14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(work for ALL special characters)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b="1" i="0" kern="120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echo '* hello *'</a:t>
                      </a:r>
                      <a:endParaRPr lang="en-US" sz="140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594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4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Contain special characters within </a:t>
                      </a:r>
                      <a:r>
                        <a:rPr lang="en-CA" sz="1400" b="1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double-quotes </a:t>
                      </a:r>
                      <a:r>
                        <a:rPr lang="en-CA" sz="1400" b="1" i="0" kern="120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“ ”</a:t>
                      </a:r>
                      <a:br>
                        <a:rPr lang="en-CA" sz="1400"/>
                      </a:br>
                      <a:r>
                        <a:rPr lang="en-CA" sz="1400" b="1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NOTE:</a:t>
                      </a:r>
                      <a:r>
                        <a:rPr lang="en-CA" sz="14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Double quotes works for most special</a:t>
                      </a:r>
                      <a:br>
                        <a:rPr lang="en-CA" sz="1400"/>
                      </a:br>
                      <a:r>
                        <a:rPr lang="en-CA" sz="14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characters, but not all special characters </a:t>
                      </a:r>
                      <a:br>
                        <a:rPr lang="en-CA" sz="14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CA" sz="14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(such as </a:t>
                      </a:r>
                      <a:r>
                        <a:rPr lang="en-CA" sz="1400" b="1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$variable-name </a:t>
                      </a:r>
                      <a:r>
                        <a:rPr lang="en-CA" sz="14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variables are discussed </a:t>
                      </a:r>
                      <a:r>
                        <a:rPr lang="en-CA" sz="1400" b="0" i="0" u="sng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later</a:t>
                      </a:r>
                      <a:r>
                        <a:rPr lang="en-CA" sz="14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this course)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b="1" i="0" kern="120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echo "* hello *"</a:t>
                      </a:r>
                      <a:endParaRPr lang="en-US" sz="140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14627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4757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1 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9603275" cy="50646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/>
              <a:t>File Pathname Types</a:t>
            </a:r>
          </a:p>
          <a:p>
            <a:pPr lvl="1"/>
            <a:r>
              <a:rPr lang="en-US"/>
              <a:t>Absolute File Pathnames</a:t>
            </a:r>
          </a:p>
          <a:p>
            <a:pPr lvl="1"/>
            <a:r>
              <a:rPr lang="en-US"/>
              <a:t>Relative File Pathnames</a:t>
            </a:r>
          </a:p>
          <a:p>
            <a:pPr lvl="1"/>
            <a:r>
              <a:rPr lang="en-US"/>
              <a:t>Relative-to-home File Pathnames</a:t>
            </a:r>
          </a:p>
          <a:p>
            <a:pPr lvl="1"/>
            <a:r>
              <a:rPr lang="en-US"/>
              <a:t>Demonstration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b="1"/>
              <a:t>Perform Week 3 Tutorial</a:t>
            </a:r>
          </a:p>
          <a:p>
            <a:pPr lvl="1"/>
            <a:r>
              <a:rPr lang="en-US"/>
              <a:t>Investigation 1</a:t>
            </a:r>
          </a:p>
          <a:p>
            <a:pPr lvl="1"/>
            <a:r>
              <a:rPr lang="en-US"/>
              <a:t>Review Questions (Questions 1 – 8)</a:t>
            </a:r>
          </a:p>
        </p:txBody>
      </p:sp>
    </p:spTree>
    <p:extLst>
      <p:ext uri="{BB962C8B-B14F-4D97-AF65-F5344CB8AC3E}">
        <p14:creationId xmlns:p14="http://schemas.microsoft.com/office/powerpoint/2010/main" val="4057060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/>
              <a:t>Quoting special characters</a:t>
            </a:r>
            <a:endParaRPr lang="en-US" sz="3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8413391" cy="4755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b="1"/>
              <a:t>Instructor Demonstration</a:t>
            </a:r>
          </a:p>
          <a:p>
            <a:pPr marL="0" indent="0">
              <a:buNone/>
            </a:pPr>
            <a:r>
              <a:rPr lang="en-CA"/>
              <a:t>Your instructor will now demonstrate how to issue Unix / Linux commands </a:t>
            </a:r>
            <a:r>
              <a:rPr lang="en-CA" b="1"/>
              <a:t>quoting special characters</a:t>
            </a:r>
            <a:r>
              <a:rPr lang="en-CA"/>
              <a:t>,</a:t>
            </a:r>
            <a:r>
              <a:rPr lang="en-CA" b="1"/>
              <a:t>  </a:t>
            </a:r>
            <a:r>
              <a:rPr lang="en-CA"/>
              <a:t>their </a:t>
            </a:r>
            <a:r>
              <a:rPr lang="en-CA" b="1"/>
              <a:t>uses</a:t>
            </a:r>
            <a:r>
              <a:rPr lang="en-CA"/>
              <a:t> and their </a:t>
            </a:r>
            <a:r>
              <a:rPr lang="en-CA" b="1"/>
              <a:t>consequences</a:t>
            </a:r>
            <a:r>
              <a:rPr lang="en-CA"/>
              <a:t>:</a:t>
            </a:r>
            <a:br>
              <a:rPr lang="en-CA"/>
            </a:br>
            <a:endParaRPr lang="en-CA"/>
          </a:p>
          <a:p>
            <a:pPr lvl="1"/>
            <a:r>
              <a:rPr lang="en-CA" sz="1600"/>
              <a:t>Displaying Text</a:t>
            </a:r>
          </a:p>
          <a:p>
            <a:pPr lvl="1"/>
            <a:r>
              <a:rPr lang="en-CA" sz="1600"/>
              <a:t>Creating / Removing Directories</a:t>
            </a:r>
          </a:p>
          <a:p>
            <a:pPr lvl="1"/>
            <a:r>
              <a:rPr lang="en-CA" sz="1600"/>
              <a:t>Listing Directory Contents</a:t>
            </a:r>
          </a:p>
          <a:p>
            <a:pPr lvl="1"/>
            <a:r>
              <a:rPr lang="en-CA" sz="1600"/>
              <a:t>Removing Regular Files</a:t>
            </a:r>
            <a:br>
              <a:rPr lang="en-CA" sz="1400"/>
            </a:br>
            <a:br>
              <a:rPr lang="en-CA" sz="1200"/>
            </a:br>
            <a:br>
              <a:rPr lang="en-CA" sz="1200"/>
            </a:br>
            <a:endParaRPr lang="en-CA" sz="1200"/>
          </a:p>
          <a:p>
            <a:endParaRPr lang="en-CA" sz="2400"/>
          </a:p>
          <a:p>
            <a:endParaRPr lang="en-CA" sz="2400"/>
          </a:p>
          <a:p>
            <a:pPr marL="0" indent="0">
              <a:buNone/>
            </a:pPr>
            <a:endParaRPr lang="en-US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4C261F2F-24CE-C24D-B58A-720D5950CF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135411" y="975969"/>
            <a:ext cx="1210020" cy="121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33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/>
              <a:t>Hands-on Time / HOMEWORK</a:t>
            </a:r>
            <a:endParaRPr lang="en-US" sz="3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8413391" cy="4755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b="1" dirty="0"/>
              <a:t>Getting Practice</a:t>
            </a:r>
          </a:p>
          <a:p>
            <a:pPr marL="0" indent="0">
              <a:buNone/>
            </a:pPr>
            <a:r>
              <a:rPr lang="en-CA" dirty="0"/>
              <a:t>To get practice perform the online tutorial </a:t>
            </a:r>
            <a:br>
              <a:rPr lang="en-CA" dirty="0"/>
            </a:br>
            <a:r>
              <a:rPr lang="en-CA" b="1" dirty="0"/>
              <a:t>Tutorial3: Unix / Linux File Management </a:t>
            </a:r>
            <a:r>
              <a:rPr lang="en-CA" dirty="0"/>
              <a:t>(</a:t>
            </a:r>
            <a:r>
              <a:rPr lang="en-CA" b="1" dirty="0"/>
              <a:t>ctrl-click</a:t>
            </a:r>
            <a:r>
              <a:rPr lang="en-CA" dirty="0"/>
              <a:t> to open link):</a:t>
            </a:r>
            <a:br>
              <a:rPr lang="en-CA" sz="1600" dirty="0"/>
            </a:br>
            <a:endParaRPr lang="en-CA" sz="1600" dirty="0"/>
          </a:p>
          <a:p>
            <a:pPr lvl="1"/>
            <a:r>
              <a:rPr lang="en-CA" dirty="0">
                <a:hlinkClick r:id="rId2"/>
              </a:rPr>
              <a:t>INVESTIGATION 2: FILENAME EXPANSION</a:t>
            </a:r>
            <a:br>
              <a:rPr lang="en-CA" dirty="0"/>
            </a:br>
            <a:endParaRPr lang="en-CA" dirty="0"/>
          </a:p>
          <a:p>
            <a:pPr lvl="1"/>
            <a:r>
              <a:rPr lang="en-CA" dirty="0">
                <a:hlinkClick r:id="rId3"/>
              </a:rPr>
              <a:t>INVESTIGATION 3: QUOTING SPECIAL CHARACTERS</a:t>
            </a:r>
            <a:br>
              <a:rPr lang="en-CA" dirty="0"/>
            </a:br>
            <a:endParaRPr lang="en-CA" dirty="0"/>
          </a:p>
          <a:p>
            <a:pPr lvl="1"/>
            <a:r>
              <a:rPr lang="en-CA" dirty="0">
                <a:hlinkClick r:id="rId4"/>
              </a:rPr>
              <a:t>LINUX PRACTICE QUESTIONS</a:t>
            </a:r>
            <a:r>
              <a:rPr lang="en-CA" dirty="0"/>
              <a:t>  (Questions 9 – 13)</a:t>
            </a:r>
            <a:br>
              <a:rPr lang="en-US" sz="1900" dirty="0"/>
            </a:br>
            <a:endParaRPr lang="en-CA" sz="22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72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FILE PATHNAME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706813"/>
            <a:ext cx="7885852" cy="475577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CA" sz="2400" b="1" dirty="0"/>
              <a:t>Purpose of File Pathnames</a:t>
            </a:r>
            <a:br>
              <a:rPr lang="en-CA" b="1" dirty="0"/>
            </a:br>
            <a:endParaRPr lang="en-CA" b="1" dirty="0"/>
          </a:p>
          <a:p>
            <a:pPr marL="0" indent="0">
              <a:buNone/>
            </a:pPr>
            <a:r>
              <a:rPr lang="en-CA" dirty="0"/>
              <a:t>As previously mentioned, a </a:t>
            </a:r>
            <a:r>
              <a:rPr lang="en-CA" b="1" dirty="0"/>
              <a:t>pathname</a:t>
            </a:r>
            <a:r>
              <a:rPr lang="en-CA" dirty="0"/>
              <a:t> is a </a:t>
            </a:r>
            <a:r>
              <a:rPr lang="en-CA" b="1" dirty="0"/>
              <a:t>fully-specified location</a:t>
            </a:r>
            <a:r>
              <a:rPr lang="en-CA" dirty="0"/>
              <a:t> of a unique filename within a </a:t>
            </a:r>
            <a:br>
              <a:rPr lang="en-CA" dirty="0"/>
            </a:br>
            <a:r>
              <a:rPr lang="en-CA" dirty="0"/>
              <a:t>file system. The concept of a pathname relates to every operating system including:</a:t>
            </a:r>
            <a:br>
              <a:rPr lang="en-CA" dirty="0"/>
            </a:br>
            <a:r>
              <a:rPr lang="en-CA" dirty="0"/>
              <a:t> </a:t>
            </a:r>
            <a:r>
              <a:rPr lang="en-CA" b="1" dirty="0"/>
              <a:t>Unix</a:t>
            </a:r>
            <a:r>
              <a:rPr lang="en-CA" dirty="0"/>
              <a:t>, </a:t>
            </a:r>
            <a:r>
              <a:rPr lang="en-CA" b="1" dirty="0"/>
              <a:t>Linux</a:t>
            </a:r>
            <a:r>
              <a:rPr lang="en-CA" dirty="0"/>
              <a:t>, </a:t>
            </a:r>
            <a:r>
              <a:rPr lang="en-CA" b="1" dirty="0"/>
              <a:t>MS-DOS</a:t>
            </a:r>
            <a:r>
              <a:rPr lang="en-CA" dirty="0"/>
              <a:t>,  </a:t>
            </a:r>
            <a:r>
              <a:rPr lang="en-CA" b="1" dirty="0"/>
              <a:t>MS-Windows</a:t>
            </a:r>
            <a:r>
              <a:rPr lang="en-CA" dirty="0"/>
              <a:t>, </a:t>
            </a:r>
            <a:r>
              <a:rPr lang="en-CA" b="1" dirty="0"/>
              <a:t>Apple-Macintosh</a:t>
            </a:r>
            <a:r>
              <a:rPr lang="en-CA" dirty="0"/>
              <a:t>, etc.</a:t>
            </a:r>
            <a:br>
              <a:rPr lang="en-CA" dirty="0"/>
            </a:br>
            <a:endParaRPr lang="en-CA" dirty="0"/>
          </a:p>
          <a:p>
            <a:pPr marL="0" indent="0">
              <a:buNone/>
            </a:pPr>
            <a:r>
              <a:rPr lang="en-CA" dirty="0"/>
              <a:t>Last week, we used a pathname from our home directory to create and manipulate directories </a:t>
            </a:r>
            <a:br>
              <a:rPr lang="en-CA" dirty="0"/>
            </a:br>
            <a:r>
              <a:rPr lang="en-CA" dirty="0"/>
              <a:t>and text files. There are different </a:t>
            </a:r>
            <a:r>
              <a:rPr lang="en-CA" b="1" dirty="0"/>
              <a:t>types of pathnames </a:t>
            </a:r>
            <a:r>
              <a:rPr lang="en-CA" dirty="0"/>
              <a:t>that we can use to access a directory or text file.</a:t>
            </a:r>
          </a:p>
          <a:p>
            <a:pPr marL="0" indent="0">
              <a:buNone/>
            </a:pPr>
            <a:r>
              <a:rPr lang="en-CA" b="1" dirty="0"/>
              <a:t>For Example:</a:t>
            </a:r>
            <a:br>
              <a:rPr lang="en-CA" dirty="0"/>
            </a:br>
            <a:br>
              <a:rPr lang="en-CA" dirty="0"/>
            </a:br>
            <a:r>
              <a:rPr lang="en-CA" b="1" dirty="0"/>
              <a:t>/home/</a:t>
            </a:r>
            <a:r>
              <a:rPr lang="en-CA" b="1" dirty="0" err="1"/>
              <a:t>userid</a:t>
            </a:r>
            <a:r>
              <a:rPr lang="en-CA" b="1" dirty="0"/>
              <a:t>/osl640/cars.txt (</a:t>
            </a:r>
            <a:r>
              <a:rPr lang="en-CA" b="1" dirty="0">
                <a:solidFill>
                  <a:srgbClr val="0070C0"/>
                </a:solidFill>
              </a:rPr>
              <a:t>absolute pathname</a:t>
            </a:r>
            <a:r>
              <a:rPr lang="en-CA" b="1" dirty="0"/>
              <a:t>)</a:t>
            </a:r>
            <a:br>
              <a:rPr lang="en-CA" b="1" dirty="0"/>
            </a:br>
            <a:r>
              <a:rPr lang="en-CA" b="1" dirty="0"/>
              <a:t>samples/cars.txt (</a:t>
            </a:r>
            <a:r>
              <a:rPr lang="en-CA" b="1" dirty="0">
                <a:solidFill>
                  <a:srgbClr val="0070C0"/>
                </a:solidFill>
              </a:rPr>
              <a:t>relative pathname</a:t>
            </a:r>
            <a:r>
              <a:rPr lang="en-CA" b="1" dirty="0"/>
              <a:t>)</a:t>
            </a:r>
            <a:br>
              <a:rPr lang="en-CA" b="1" dirty="0"/>
            </a:br>
            <a:r>
              <a:rPr lang="en-CA" b="1" dirty="0"/>
              <a:t>~/cars.txt (</a:t>
            </a:r>
            <a:r>
              <a:rPr lang="en-CA" b="1" dirty="0">
                <a:solidFill>
                  <a:srgbClr val="0070C0"/>
                </a:solidFill>
              </a:rPr>
              <a:t>relative-to-home pathname</a:t>
            </a:r>
            <a:r>
              <a:rPr lang="en-CA" b="1" dirty="0"/>
              <a:t>)</a:t>
            </a:r>
            <a:br>
              <a:rPr lang="en-CA" b="1" dirty="0"/>
            </a:br>
            <a:endParaRPr lang="en-CA" b="1" dirty="0"/>
          </a:p>
          <a:p>
            <a:pPr marL="0" indent="0">
              <a:buNone/>
            </a:pPr>
            <a:r>
              <a:rPr lang="en-CA" dirty="0"/>
              <a:t>These types of file pathnames can make it more </a:t>
            </a:r>
            <a:r>
              <a:rPr lang="en-CA" b="1" dirty="0"/>
              <a:t>efficient</a:t>
            </a:r>
            <a:r>
              <a:rPr lang="en-CA" dirty="0"/>
              <a:t> (i.e. </a:t>
            </a:r>
            <a:r>
              <a:rPr lang="en-CA" b="1" dirty="0"/>
              <a:t>less keystrokes </a:t>
            </a:r>
            <a:r>
              <a:rPr lang="en-CA" dirty="0"/>
              <a:t>for users to type)  </a:t>
            </a:r>
            <a:br>
              <a:rPr lang="en-CA" dirty="0"/>
            </a:br>
            <a:r>
              <a:rPr lang="en-CA" dirty="0"/>
              <a:t>when issuing Unix and Linux commands.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25563C37-6B1B-AB4C-B91C-02B737ECA5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290347" y="942306"/>
            <a:ext cx="1529013" cy="152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83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/>
              <a:t>FILE PATHNAME  TYPES</a:t>
            </a:r>
            <a:endParaRPr lang="en-US" sz="3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706813"/>
            <a:ext cx="6635146" cy="4755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b="1"/>
              <a:t>Absolute Pathnames</a:t>
            </a:r>
            <a:endParaRPr lang="en-CA"/>
          </a:p>
          <a:p>
            <a:pPr marL="0" indent="0">
              <a:buNone/>
            </a:pPr>
            <a:r>
              <a:rPr lang="en-CA" sz="1800"/>
              <a:t>An </a:t>
            </a:r>
            <a:r>
              <a:rPr lang="en-CA" sz="1800" b="1"/>
              <a:t>absolute pathname</a:t>
            </a:r>
            <a:r>
              <a:rPr lang="en-CA" sz="1800"/>
              <a:t> is a path to a file or directory always </a:t>
            </a:r>
            <a:r>
              <a:rPr lang="en-CA" sz="1800" u="sng"/>
              <a:t>beginning</a:t>
            </a:r>
            <a:r>
              <a:rPr lang="en-CA" sz="1800"/>
              <a:t> from the </a:t>
            </a:r>
            <a:r>
              <a:rPr lang="en-CA" sz="1800" b="1"/>
              <a:t>root directory (i.e. / )</a:t>
            </a:r>
            <a:r>
              <a:rPr lang="en-CA" sz="1800"/>
              <a:t>.</a:t>
            </a:r>
            <a:br>
              <a:rPr lang="en-CA" sz="1800"/>
            </a:br>
            <a:endParaRPr lang="en-CA" sz="1800"/>
          </a:p>
          <a:p>
            <a:pPr marL="0" indent="0">
              <a:buNone/>
            </a:pPr>
            <a:r>
              <a:rPr lang="en-CA" sz="1800"/>
              <a:t>This type of pathname is referred to as </a:t>
            </a:r>
            <a:r>
              <a:rPr lang="en-CA" sz="1800" b="1"/>
              <a:t>absolute</a:t>
            </a:r>
            <a:r>
              <a:rPr lang="en-CA" sz="1800"/>
              <a:t> because the pathname always begins ABSOLUTELY from the </a:t>
            </a:r>
            <a:r>
              <a:rPr lang="en-CA" sz="1800" b="1"/>
              <a:t>root directory</a:t>
            </a:r>
            <a:r>
              <a:rPr lang="en-CA" sz="1800"/>
              <a:t> </a:t>
            </a:r>
            <a:br>
              <a:rPr lang="en-CA" sz="1800"/>
            </a:br>
            <a:r>
              <a:rPr lang="en-CA" sz="1800" u="sng"/>
              <a:t>regardless</a:t>
            </a:r>
            <a:r>
              <a:rPr lang="en-CA" sz="1800"/>
              <a:t> of your current directory location. </a:t>
            </a:r>
            <a:br>
              <a:rPr lang="en-CA" sz="1800"/>
            </a:br>
            <a:endParaRPr lang="en-CA" sz="1800"/>
          </a:p>
          <a:p>
            <a:pPr marL="0" indent="0">
              <a:buNone/>
            </a:pPr>
            <a:r>
              <a:rPr lang="en-CA" sz="1800"/>
              <a:t>In other words, this type of pathname requires that you always provide the </a:t>
            </a:r>
            <a:r>
              <a:rPr lang="en-CA" sz="1800" b="1"/>
              <a:t>FULL</a:t>
            </a:r>
            <a:r>
              <a:rPr lang="en-CA" sz="1800"/>
              <a:t> pathname starting with the root directory.</a:t>
            </a:r>
            <a:br>
              <a:rPr lang="en-CA" sz="1800"/>
            </a:br>
            <a:endParaRPr lang="en-CA" sz="1800"/>
          </a:p>
          <a:p>
            <a:pPr marL="0" indent="0">
              <a:buNone/>
            </a:pPr>
            <a:r>
              <a:rPr lang="en-CA" sz="1800"/>
              <a:t>Remember the Rhyme: </a:t>
            </a:r>
            <a:r>
              <a:rPr lang="en-CA" sz="1800" i="1"/>
              <a:t>“If it is ABSOLUTE, it begins with ROOT!”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9" name="Picture 8" descr="A picture containing clock&#10;&#10;Description automatically generated">
            <a:extLst>
              <a:ext uri="{FF2B5EF4-FFF2-40B4-BE49-F238E27FC236}">
                <a16:creationId xmlns:a16="http://schemas.microsoft.com/office/drawing/2014/main" id="{343E4F1B-8D66-B941-AA9D-CE4F0093A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4178" y="1844962"/>
            <a:ext cx="2329474" cy="2008648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3C8B51A9-6A02-6441-A2DE-0A470514B9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4179" y="4344881"/>
            <a:ext cx="2329473" cy="2117703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48610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/>
              <a:t>FILE PATHNAME  TYPES</a:t>
            </a:r>
            <a:endParaRPr lang="en-US" sz="3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6707683" cy="4755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b="1" dirty="0"/>
              <a:t>Absolute Pathnames</a:t>
            </a:r>
            <a:endParaRPr lang="en-CA" dirty="0"/>
          </a:p>
          <a:p>
            <a:pPr marL="0" indent="0">
              <a:buNone/>
            </a:pPr>
            <a:r>
              <a:rPr lang="en-CA" dirty="0"/>
              <a:t>Advantages of using Absolute Pathnames:</a:t>
            </a:r>
            <a:br>
              <a:rPr lang="en-CA" i="1" dirty="0"/>
            </a:br>
            <a:endParaRPr lang="en-CA" dirty="0"/>
          </a:p>
          <a:p>
            <a:pPr lvl="1"/>
            <a:r>
              <a:rPr lang="en-CA" dirty="0"/>
              <a:t>Useful if you do NOT know your current directory location</a:t>
            </a:r>
          </a:p>
          <a:p>
            <a:pPr lvl="1"/>
            <a:r>
              <a:rPr lang="en-CA" dirty="0"/>
              <a:t>Helps you to understand the FULL layout of pathname</a:t>
            </a:r>
            <a:br>
              <a:rPr lang="en-CA" dirty="0"/>
            </a:br>
            <a:endParaRPr lang="en-CA" dirty="0"/>
          </a:p>
          <a:p>
            <a:pPr marL="0" indent="0">
              <a:buNone/>
            </a:pPr>
            <a:r>
              <a:rPr lang="en-CA" dirty="0"/>
              <a:t>Examples:</a:t>
            </a:r>
            <a:br>
              <a:rPr lang="en-CA" i="1" dirty="0"/>
            </a:br>
            <a:br>
              <a:rPr lang="en-CA" i="1" dirty="0"/>
            </a:br>
            <a:r>
              <a:rPr lang="en-CA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/bin</a:t>
            </a:r>
            <a:br>
              <a:rPr lang="en-CA" b="1" i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/home/</a:t>
            </a:r>
            <a:r>
              <a:rPr lang="en-CA" b="1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userid</a:t>
            </a:r>
            <a:r>
              <a:rPr lang="en-CA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/uli101/examples</a:t>
            </a:r>
            <a:br>
              <a:rPr lang="en-CA" dirty="0"/>
            </a:br>
            <a:endParaRPr lang="en-CA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 descr="A picture containing clock&#10;&#10;Description automatically generated">
            <a:extLst>
              <a:ext uri="{FF2B5EF4-FFF2-40B4-BE49-F238E27FC236}">
                <a16:creationId xmlns:a16="http://schemas.microsoft.com/office/drawing/2014/main" id="{343E4F1B-8D66-B941-AA9D-CE4F0093A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4178" y="1844962"/>
            <a:ext cx="2329474" cy="2008648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3C8B51A9-6A02-6441-A2DE-0A470514B9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4179" y="4344881"/>
            <a:ext cx="2329473" cy="2117703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786959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/>
              <a:t>FILE PATHNAME  TYPES</a:t>
            </a:r>
            <a:endParaRPr lang="en-US" sz="3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6707683" cy="4755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b="1"/>
              <a:t>Relative Pathnames</a:t>
            </a:r>
            <a:endParaRPr lang="en-CA"/>
          </a:p>
          <a:p>
            <a:pPr marL="0" indent="0">
              <a:buNone/>
            </a:pPr>
            <a:r>
              <a:rPr lang="en-CA" sz="1800"/>
              <a:t>A </a:t>
            </a:r>
            <a:r>
              <a:rPr lang="en-CA" sz="1800" b="1"/>
              <a:t>relative pathname </a:t>
            </a:r>
            <a:r>
              <a:rPr lang="en-CA" sz="1800"/>
              <a:t>is a path to a file or directory </a:t>
            </a:r>
            <a:br>
              <a:rPr lang="en-CA" sz="1800"/>
            </a:br>
            <a:r>
              <a:rPr lang="en-CA" sz="1800"/>
              <a:t>that begins from your </a:t>
            </a:r>
            <a:r>
              <a:rPr lang="en-CA" sz="1800" b="1"/>
              <a:t>current</a:t>
            </a:r>
            <a:r>
              <a:rPr lang="en-CA" sz="1800"/>
              <a:t> directory. </a:t>
            </a:r>
            <a:br>
              <a:rPr lang="en-CA" sz="1800"/>
            </a:br>
            <a:endParaRPr lang="en-CA" sz="1800"/>
          </a:p>
          <a:p>
            <a:pPr marL="0" indent="0">
              <a:buNone/>
            </a:pPr>
            <a:r>
              <a:rPr lang="en-CA" sz="1800"/>
              <a:t>This is called a </a:t>
            </a:r>
            <a:r>
              <a:rPr lang="en-CA" sz="1800" i="1"/>
              <a:t>relative pathname </a:t>
            </a:r>
            <a:r>
              <a:rPr lang="en-CA" sz="1800"/>
              <a:t>because it is used to locate </a:t>
            </a:r>
            <a:br>
              <a:rPr lang="en-CA" sz="1800"/>
            </a:br>
            <a:r>
              <a:rPr lang="en-CA" sz="1800"/>
              <a:t>a specific file </a:t>
            </a:r>
            <a:r>
              <a:rPr lang="en-CA" sz="1800" b="1"/>
              <a:t>RELATIVE</a:t>
            </a:r>
            <a:r>
              <a:rPr lang="en-CA" sz="1800"/>
              <a:t> to your </a:t>
            </a:r>
            <a:r>
              <a:rPr lang="en-CA" sz="1800" b="1"/>
              <a:t>current directory</a:t>
            </a:r>
            <a:r>
              <a:rPr lang="en-CA" sz="1800"/>
              <a:t>.</a:t>
            </a:r>
            <a:br>
              <a:rPr lang="en-CA" sz="1800"/>
            </a:br>
            <a:endParaRPr lang="en-CA" sz="1800"/>
          </a:p>
          <a:p>
            <a:pPr marL="0" indent="0">
              <a:buNone/>
            </a:pPr>
            <a:r>
              <a:rPr lang="en-CA" sz="1800" b="1"/>
              <a:t>NOTE:</a:t>
            </a:r>
            <a:r>
              <a:rPr lang="en-CA" sz="1800"/>
              <a:t> In order to use relative pathnames, it is absolutely</a:t>
            </a:r>
            <a:r>
              <a:rPr lang="en-CA" sz="1800" u="sng"/>
              <a:t> </a:t>
            </a:r>
            <a:r>
              <a:rPr lang="en-CA" sz="1800"/>
              <a:t>necessary that you know the </a:t>
            </a:r>
            <a:r>
              <a:rPr lang="en-CA" sz="1800" b="1" u="sng"/>
              <a:t>location</a:t>
            </a:r>
            <a:r>
              <a:rPr lang="en-CA" sz="1800"/>
              <a:t> of your </a:t>
            </a:r>
            <a:r>
              <a:rPr lang="en-CA" sz="1800" b="1"/>
              <a:t>current directory</a:t>
            </a:r>
            <a:r>
              <a:rPr lang="en-CA" sz="1800"/>
              <a:t>!</a:t>
            </a:r>
            <a:br>
              <a:rPr lang="en-CA" sz="1800"/>
            </a:br>
            <a:endParaRPr lang="en-CA" sz="1800"/>
          </a:p>
          <a:p>
            <a:pPr marL="0" indent="0">
              <a:buNone/>
            </a:pPr>
            <a:endParaRPr lang="en-US"/>
          </a:p>
        </p:txBody>
      </p:sp>
      <p:pic>
        <p:nvPicPr>
          <p:cNvPr id="5" name="Picture 4" descr="A picture containing clock&#10;&#10;Description automatically generated">
            <a:extLst>
              <a:ext uri="{FF2B5EF4-FFF2-40B4-BE49-F238E27FC236}">
                <a16:creationId xmlns:a16="http://schemas.microsoft.com/office/drawing/2014/main" id="{7C110104-53A5-5F46-BB64-7240412E36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6753" y="1706813"/>
            <a:ext cx="2378319" cy="1950319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7" name="Picture 6" descr="A picture containing clock&#10;&#10;Description automatically generated">
            <a:extLst>
              <a:ext uri="{FF2B5EF4-FFF2-40B4-BE49-F238E27FC236}">
                <a16:creationId xmlns:a16="http://schemas.microsoft.com/office/drawing/2014/main" id="{0398BF2F-2E1E-2245-83E4-94E15E2F40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6753" y="4029087"/>
            <a:ext cx="2304922" cy="1950319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25931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/>
              <a:t>FILE PATHNAME  TYPES</a:t>
            </a:r>
            <a:endParaRPr lang="en-US" sz="3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6707683" cy="475577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CA" sz="2400" b="1"/>
              <a:t>Relative Pathnames</a:t>
            </a:r>
            <a:br>
              <a:rPr lang="en-CA"/>
            </a:br>
            <a:endParaRPr lang="en-CA"/>
          </a:p>
          <a:p>
            <a:pPr marL="0" indent="0">
              <a:buNone/>
            </a:pPr>
            <a:r>
              <a:rPr lang="en-CA"/>
              <a:t>Relative Pathname Symbols:</a:t>
            </a:r>
          </a:p>
          <a:p>
            <a:pPr marL="0" indent="0">
              <a:buNone/>
            </a:pPr>
            <a:r>
              <a:rPr lang="en-CA" sz="2800" b="1">
                <a:solidFill>
                  <a:srgbClr val="0070C0"/>
                </a:solidFill>
              </a:rPr>
              <a:t>.</a:t>
            </a:r>
            <a:r>
              <a:rPr lang="en-CA"/>
              <a:t>    A period "." represents the </a:t>
            </a:r>
            <a:r>
              <a:rPr lang="en-CA" b="1"/>
              <a:t>current</a:t>
            </a:r>
            <a:r>
              <a:rPr lang="en-CA"/>
              <a:t> directory</a:t>
            </a:r>
            <a:br>
              <a:rPr lang="en-CA"/>
            </a:br>
            <a:r>
              <a:rPr lang="en-CA" sz="2800" b="1">
                <a:solidFill>
                  <a:srgbClr val="0070C0"/>
                </a:solidFill>
              </a:rPr>
              <a:t>..</a:t>
            </a:r>
            <a:r>
              <a:rPr lang="en-CA"/>
              <a:t>  Two periods ".." represents the </a:t>
            </a:r>
            <a:r>
              <a:rPr lang="en-CA" b="1"/>
              <a:t>parent</a:t>
            </a:r>
            <a:r>
              <a:rPr lang="en-CA"/>
              <a:t> directory</a:t>
            </a:r>
            <a:br>
              <a:rPr lang="en-CA"/>
            </a:br>
            <a:r>
              <a:rPr lang="en-CA"/>
              <a:t>     (i.e. one directory level up)</a:t>
            </a:r>
            <a:br>
              <a:rPr lang="en-CA"/>
            </a:br>
            <a:endParaRPr lang="en-CA"/>
          </a:p>
          <a:p>
            <a:pPr marL="0" indent="0">
              <a:buNone/>
            </a:pPr>
            <a:r>
              <a:rPr lang="en-CA"/>
              <a:t>Advantages of using Relative Pathnames:</a:t>
            </a:r>
          </a:p>
          <a:p>
            <a:pPr lvl="1"/>
            <a:r>
              <a:rPr lang="en-CA"/>
              <a:t>Possibly a shorter pathname (less typing)</a:t>
            </a:r>
            <a:br>
              <a:rPr lang="en-CA"/>
            </a:br>
            <a:endParaRPr lang="en-CA"/>
          </a:p>
          <a:p>
            <a:pPr marL="0" indent="0">
              <a:buNone/>
            </a:pPr>
            <a:r>
              <a:rPr lang="en-CA" b="1"/>
              <a:t>Examples:</a:t>
            </a:r>
            <a:br>
              <a:rPr lang="en-CA" i="1"/>
            </a:br>
            <a:br>
              <a:rPr lang="en-CA" i="1"/>
            </a:br>
            <a:r>
              <a:rPr lang="en-CA" b="1" i="1">
                <a:latin typeface="Courier New" panose="02070309020205020404" pitchFamily="49" charset="0"/>
                <a:cs typeface="Courier New" panose="02070309020205020404" pitchFamily="49" charset="0"/>
              </a:rPr>
              <a:t>../../../bin</a:t>
            </a:r>
            <a:br>
              <a:rPr lang="en-CA" b="1" i="1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b="1" i="1">
                <a:latin typeface="Courier New" panose="02070309020205020404" pitchFamily="49" charset="0"/>
                <a:cs typeface="Courier New" panose="02070309020205020404" pitchFamily="49" charset="0"/>
              </a:rPr>
              <a:t>examples</a:t>
            </a:r>
            <a:br>
              <a:rPr lang="en-CA" b="1" i="1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b="1" i="1">
                <a:latin typeface="Courier New" panose="02070309020205020404" pitchFamily="49" charset="0"/>
                <a:cs typeface="Courier New" panose="02070309020205020404" pitchFamily="49" charset="0"/>
              </a:rPr>
              <a:t>./examples</a:t>
            </a:r>
            <a:endParaRPr lang="en-CA"/>
          </a:p>
          <a:p>
            <a:pPr marL="0" indent="0">
              <a:buNone/>
            </a:pPr>
            <a:endParaRPr lang="en-US"/>
          </a:p>
        </p:txBody>
      </p:sp>
      <p:pic>
        <p:nvPicPr>
          <p:cNvPr id="5" name="Picture 4" descr="A picture containing clock&#10;&#10;Description automatically generated">
            <a:extLst>
              <a:ext uri="{FF2B5EF4-FFF2-40B4-BE49-F238E27FC236}">
                <a16:creationId xmlns:a16="http://schemas.microsoft.com/office/drawing/2014/main" id="{7C110104-53A5-5F46-BB64-7240412E36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6753" y="1706813"/>
            <a:ext cx="2378319" cy="1950319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7" name="Picture 6" descr="A picture containing clock&#10;&#10;Description automatically generated">
            <a:extLst>
              <a:ext uri="{FF2B5EF4-FFF2-40B4-BE49-F238E27FC236}">
                <a16:creationId xmlns:a16="http://schemas.microsoft.com/office/drawing/2014/main" id="{0398BF2F-2E1E-2245-83E4-94E15E2F40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6753" y="4029087"/>
            <a:ext cx="2304922" cy="1950319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50783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/>
              <a:t>FILE PATHNAME  TYPES</a:t>
            </a:r>
            <a:endParaRPr lang="en-US" sz="3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6707683" cy="475577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CA" sz="2200" b="1"/>
              <a:t>Relative-to-home Pathnames</a:t>
            </a:r>
            <a:br>
              <a:rPr lang="en-CA"/>
            </a:br>
            <a:endParaRPr lang="en-CA"/>
          </a:p>
          <a:p>
            <a:pPr marL="0" indent="0">
              <a:buNone/>
            </a:pPr>
            <a:r>
              <a:rPr lang="en-CA" sz="1800"/>
              <a:t>A </a:t>
            </a:r>
            <a:r>
              <a:rPr lang="en-CA" sz="1800" b="1"/>
              <a:t>relative-to-home pathname </a:t>
            </a:r>
            <a:r>
              <a:rPr lang="en-CA" sz="1800"/>
              <a:t>begins with the</a:t>
            </a:r>
            <a:br>
              <a:rPr lang="en-CA" sz="1800"/>
            </a:br>
            <a:r>
              <a:rPr lang="en-CA" sz="1800" b="1"/>
              <a:t>tilde</a:t>
            </a:r>
            <a:r>
              <a:rPr lang="en-CA" sz="1800"/>
              <a:t> character ( i.e. </a:t>
            </a:r>
            <a:r>
              <a:rPr lang="en-CA" sz="1800" b="1">
                <a:latin typeface="Courier New" panose="02070309020205020404" pitchFamily="49" charset="0"/>
                <a:cs typeface="Courier New" panose="02070309020205020404" pitchFamily="49" charset="0"/>
              </a:rPr>
              <a:t>~</a:t>
            </a:r>
            <a:r>
              <a:rPr lang="en-CA" sz="1800"/>
              <a:t>) to represent the current user’s </a:t>
            </a:r>
            <a:r>
              <a:rPr lang="en-CA" sz="1800" b="1" u="sng"/>
              <a:t>home</a:t>
            </a:r>
            <a:r>
              <a:rPr lang="en-CA" sz="1800"/>
              <a:t> directory.</a:t>
            </a:r>
            <a:br>
              <a:rPr lang="en-CA" sz="1800" b="1"/>
            </a:br>
            <a:endParaRPr lang="en-CA" sz="1800"/>
          </a:p>
          <a:p>
            <a:pPr marL="0" indent="0">
              <a:buNone/>
            </a:pPr>
            <a:r>
              <a:rPr lang="en-CA" sz="1800"/>
              <a:t>The </a:t>
            </a:r>
            <a:r>
              <a:rPr lang="en-CA" sz="1800" b="1"/>
              <a:t>tilde</a:t>
            </a:r>
            <a:r>
              <a:rPr lang="en-CA" sz="1800"/>
              <a:t> character </a:t>
            </a:r>
            <a:r>
              <a:rPr lang="en-CA" sz="1800" b="1"/>
              <a:t>~</a:t>
            </a:r>
            <a:r>
              <a:rPr lang="en-CA" sz="1800"/>
              <a:t> </a:t>
            </a:r>
            <a:r>
              <a:rPr lang="en-CA" sz="1800" u="sng"/>
              <a:t>stores</a:t>
            </a:r>
            <a:r>
              <a:rPr lang="en-CA" sz="1800"/>
              <a:t> the path of the current user’s home directory </a:t>
            </a:r>
            <a:br>
              <a:rPr lang="en-CA" sz="1800"/>
            </a:br>
            <a:r>
              <a:rPr lang="en-CA" sz="1800"/>
              <a:t>( i.e.  </a:t>
            </a:r>
            <a:r>
              <a:rPr lang="en-CA" sz="2800" b="1">
                <a:latin typeface="Courier New" panose="02070309020205020404" pitchFamily="49" charset="0"/>
                <a:cs typeface="Courier New" panose="02070309020205020404" pitchFamily="49" charset="0"/>
              </a:rPr>
              <a:t>~</a:t>
            </a:r>
            <a:r>
              <a:rPr lang="en-CA" sz="18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CA" sz="1800" b="1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CA" sz="18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CA" sz="1800" b="1">
                <a:latin typeface="Courier New" panose="02070309020205020404" pitchFamily="49" charset="0"/>
                <a:cs typeface="Courier New" panose="02070309020205020404" pitchFamily="49" charset="0"/>
              </a:rPr>
              <a:t>/home/current-user-id </a:t>
            </a:r>
            <a:r>
              <a:rPr lang="en-CA" sz="1800"/>
              <a:t>).</a:t>
            </a:r>
            <a:br>
              <a:rPr lang="en-CA" sz="1800"/>
            </a:br>
            <a:endParaRPr lang="en-CA" sz="1800"/>
          </a:p>
          <a:p>
            <a:pPr marL="0" indent="0">
              <a:buNone/>
            </a:pPr>
            <a:r>
              <a:rPr lang="en-CA"/>
              <a:t>Advantages of using Relative-to-Home Pathnames:</a:t>
            </a:r>
          </a:p>
          <a:p>
            <a:pPr lvl="1"/>
            <a:r>
              <a:rPr lang="en-CA"/>
              <a:t>Possibly a shorter pathname (less typing)</a:t>
            </a:r>
            <a:br>
              <a:rPr lang="en-CA" sz="1600"/>
            </a:br>
            <a:endParaRPr lang="en-CA" sz="1600"/>
          </a:p>
          <a:p>
            <a:pPr marL="0" indent="0">
              <a:buNone/>
            </a:pPr>
            <a:r>
              <a:rPr lang="en-CA" sz="1800"/>
              <a:t>You can place a </a:t>
            </a:r>
            <a:r>
              <a:rPr lang="en-CA" sz="1800" b="1"/>
              <a:t>username</a:t>
            </a:r>
            <a:r>
              <a:rPr lang="en-CA" sz="1800"/>
              <a:t> IMMEDIATELY </a:t>
            </a:r>
            <a:r>
              <a:rPr lang="en-CA" sz="1800" b="1" u="sng"/>
              <a:t>after</a:t>
            </a:r>
            <a:r>
              <a:rPr lang="en-CA" sz="1800"/>
              <a:t> the tilde character to </a:t>
            </a:r>
            <a:br>
              <a:rPr lang="en-CA" sz="1800"/>
            </a:br>
            <a:r>
              <a:rPr lang="en-CA" sz="1800"/>
              <a:t>represent another user’s home directory (for example:</a:t>
            </a:r>
            <a:r>
              <a:rPr lang="en-CA" sz="180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r>
              <a:rPr lang="en-CA" sz="1800" b="1">
                <a:latin typeface="Courier New" panose="02070309020205020404" pitchFamily="49" charset="0"/>
                <a:cs typeface="Courier New" panose="02070309020205020404" pitchFamily="49" charset="0"/>
              </a:rPr>
              <a:t>~jane = /home/jane</a:t>
            </a:r>
            <a:r>
              <a:rPr lang="en-CA" sz="1800"/>
              <a:t>)</a:t>
            </a:r>
            <a:br>
              <a:rPr lang="en-CA" sz="1800"/>
            </a:br>
            <a:endParaRPr lang="en-CA" sz="1800"/>
          </a:p>
          <a:p>
            <a:pPr marL="0" indent="0">
              <a:buNone/>
            </a:pPr>
            <a:r>
              <a:rPr lang="en-CA" sz="1800" b="1"/>
              <a:t>Examples:</a:t>
            </a:r>
            <a:br>
              <a:rPr lang="en-CA" sz="1800"/>
            </a:br>
            <a:br>
              <a:rPr lang="en-CA" sz="1800"/>
            </a:br>
            <a:r>
              <a:rPr lang="en-CA" sz="1800" b="1">
                <a:latin typeface="Courier New" panose="02070309020205020404" pitchFamily="49" charset="0"/>
                <a:cs typeface="Courier New" panose="02070309020205020404" pitchFamily="49" charset="0"/>
              </a:rPr>
              <a:t>~/uli101/examples</a:t>
            </a:r>
            <a:br>
              <a:rPr lang="en-CA" sz="1800" b="1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sz="1800" b="1">
                <a:latin typeface="Courier New" panose="02070309020205020404" pitchFamily="49" charset="0"/>
                <a:cs typeface="Courier New" panose="02070309020205020404" pitchFamily="49" charset="0"/>
              </a:rPr>
              <a:t>~/uli101/notes</a:t>
            </a:r>
            <a:br>
              <a:rPr lang="en-CA" sz="1800" b="1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sz="1800" b="1">
                <a:latin typeface="Courier New" panose="02070309020205020404" pitchFamily="49" charset="0"/>
                <a:cs typeface="Courier New" panose="02070309020205020404" pitchFamily="49" charset="0"/>
              </a:rPr>
              <a:t>~</a:t>
            </a:r>
            <a:r>
              <a:rPr lang="en-CA" sz="1800" b="1" err="1">
                <a:latin typeface="Courier New" panose="02070309020205020404" pitchFamily="49" charset="0"/>
                <a:cs typeface="Courier New" panose="02070309020205020404" pitchFamily="49" charset="0"/>
              </a:rPr>
              <a:t>murray.saul</a:t>
            </a:r>
            <a:r>
              <a:rPr lang="en-CA" sz="1800" b="1">
                <a:latin typeface="Courier New" panose="02070309020205020404" pitchFamily="49" charset="0"/>
                <a:cs typeface="Courier New" panose="02070309020205020404" pitchFamily="49" charset="0"/>
              </a:rPr>
              <a:t>/uli101/notes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6" name="Picture 5" descr="A picture containing antenna, clock&#10;&#10;Description automatically generated">
            <a:extLst>
              <a:ext uri="{FF2B5EF4-FFF2-40B4-BE49-F238E27FC236}">
                <a16:creationId xmlns:a16="http://schemas.microsoft.com/office/drawing/2014/main" id="{FCDB6006-6B88-7B4A-B891-9C77CDEBC8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4229" y="1366728"/>
            <a:ext cx="2727044" cy="2036396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8FF064CA-54F4-B94C-A4AB-F7BE883E83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4228" y="4084698"/>
            <a:ext cx="2727045" cy="2057679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542087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/>
              <a:t>FILE PATHNAME TYPES</a:t>
            </a:r>
            <a:endParaRPr lang="en-US" sz="3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8413391" cy="4755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b="1"/>
              <a:t>Instructor Demonstration</a:t>
            </a:r>
          </a:p>
          <a:p>
            <a:pPr marL="0" indent="0">
              <a:buNone/>
            </a:pPr>
            <a:r>
              <a:rPr lang="en-CA"/>
              <a:t>Your instructor will now demonstrate how to issue Unix / Linux commands using absolute, relative and relative-to-home pathnames </a:t>
            </a:r>
            <a:br>
              <a:rPr lang="en-CA"/>
            </a:br>
            <a:r>
              <a:rPr lang="en-CA"/>
              <a:t>for directory / file management:</a:t>
            </a:r>
            <a:br>
              <a:rPr lang="en-CA"/>
            </a:br>
            <a:endParaRPr lang="en-CA"/>
          </a:p>
          <a:p>
            <a:pPr lvl="1"/>
            <a:r>
              <a:rPr lang="en-CA" sz="1600"/>
              <a:t>Creating / Removing Directories</a:t>
            </a:r>
          </a:p>
          <a:p>
            <a:pPr lvl="1"/>
            <a:r>
              <a:rPr lang="en-CA" sz="1600"/>
              <a:t>Moving Files / Directories</a:t>
            </a:r>
          </a:p>
          <a:p>
            <a:pPr lvl="1"/>
            <a:r>
              <a:rPr lang="en-CA" sz="1600"/>
              <a:t>Copying Files / Directories</a:t>
            </a:r>
          </a:p>
          <a:p>
            <a:pPr lvl="1"/>
            <a:r>
              <a:rPr lang="en-CA" sz="1600"/>
              <a:t>Listing Directory Contents</a:t>
            </a:r>
          </a:p>
          <a:p>
            <a:pPr lvl="1"/>
            <a:r>
              <a:rPr lang="en-CA" sz="1600"/>
              <a:t>Removing Regular Files</a:t>
            </a:r>
            <a:br>
              <a:rPr lang="en-CA" sz="1400"/>
            </a:br>
            <a:br>
              <a:rPr lang="en-CA" sz="1200"/>
            </a:br>
            <a:br>
              <a:rPr lang="en-CA" sz="1200"/>
            </a:br>
            <a:endParaRPr lang="en-CA" sz="1200"/>
          </a:p>
          <a:p>
            <a:endParaRPr lang="en-CA" sz="2400"/>
          </a:p>
          <a:p>
            <a:endParaRPr lang="en-CA" sz="2400"/>
          </a:p>
          <a:p>
            <a:pPr marL="0" indent="0">
              <a:buNone/>
            </a:pPr>
            <a:endParaRPr lang="en-US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5963239A-6922-974D-AFDE-9DB6041344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135411" y="975969"/>
            <a:ext cx="1210020" cy="121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958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452DA2941485459CFE4F1403BD78A3" ma:contentTypeVersion="9" ma:contentTypeDescription="Create a new document." ma:contentTypeScope="" ma:versionID="357b321f808c3dafe873831e74252754">
  <xsd:schema xmlns:xsd="http://www.w3.org/2001/XMLSchema" xmlns:xs="http://www.w3.org/2001/XMLSchema" xmlns:p="http://schemas.microsoft.com/office/2006/metadata/properties" xmlns:ns2="83d6e24e-72d9-475f-86bc-baec43385f3c" targetNamespace="http://schemas.microsoft.com/office/2006/metadata/properties" ma:root="true" ma:fieldsID="420a8f89f5a6e51c7100d689e8b47153" ns2:_="">
    <xsd:import namespace="83d6e24e-72d9-475f-86bc-baec43385f3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Topic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d6e24e-72d9-475f-86bc-baec43385f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Topic" ma:index="16" nillable="true" ma:displayName="Topic" ma:internalName="Topic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opic xmlns="83d6e24e-72d9-475f-86bc-baec43385f3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B0400A8-3B7B-459D-BBB1-DE754F05AF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d6e24e-72d9-475f-86bc-baec43385f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91FFCF4-E8B2-4C54-A7AD-4C90B6EA169C}">
  <ds:schemaRefs>
    <ds:schemaRef ds:uri="http://schemas.microsoft.com/office/2006/metadata/properties"/>
    <ds:schemaRef ds:uri="http://schemas.microsoft.com/office/2006/documentManagement/types"/>
    <ds:schemaRef ds:uri="http://purl.org/dc/dcmitype/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83d6e24e-72d9-475f-86bc-baec43385f3c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4F2F676-F103-4FAB-9780-9A4733C2497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{3D71E03E-4654-1148-BF73-F9F4AFE5A21B}tf10001119</Template>
  <TotalTime>1</TotalTime>
  <Words>1773</Words>
  <Application>Microsoft Office PowerPoint</Application>
  <PresentationFormat>Widescreen</PresentationFormat>
  <Paragraphs>143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Courier New</vt:lpstr>
      <vt:lpstr>Gill Sans MT</vt:lpstr>
      <vt:lpstr>Gallery</vt:lpstr>
      <vt:lpstr>  OSL640:  INTRODUCTION TO OPEN SOURCE SYSTEMS       Week 3:  Lesson 1     Advanced File Management   </vt:lpstr>
      <vt:lpstr>Lesson 1  topics</vt:lpstr>
      <vt:lpstr>FILE PATHNAME TYPES</vt:lpstr>
      <vt:lpstr>FILE PATHNAME  TYPES</vt:lpstr>
      <vt:lpstr>FILE PATHNAME  TYPES</vt:lpstr>
      <vt:lpstr>FILE PATHNAME  TYPES</vt:lpstr>
      <vt:lpstr>FILE PATHNAME  TYPES</vt:lpstr>
      <vt:lpstr>FILE PATHNAME  TYPES</vt:lpstr>
      <vt:lpstr>FILE PATHNAME TYPES</vt:lpstr>
      <vt:lpstr>Hands-on Time / HOMEWORK</vt:lpstr>
      <vt:lpstr>  OSL640:  INTRODUCTION TO OPEN SOURCE SYSTEMS         Week 3:  Lesson 2     filename expansion    quoting special characters   </vt:lpstr>
      <vt:lpstr>Lesson 1  topics</vt:lpstr>
      <vt:lpstr>Filename expansion</vt:lpstr>
      <vt:lpstr>Filename expansion</vt:lpstr>
      <vt:lpstr>Filename expansion</vt:lpstr>
      <vt:lpstr>Filename expansion</vt:lpstr>
      <vt:lpstr>Filename expansion</vt:lpstr>
      <vt:lpstr>Quoting special characters</vt:lpstr>
      <vt:lpstr>Quoting special characters</vt:lpstr>
      <vt:lpstr>Quoting special characters</vt:lpstr>
      <vt:lpstr>Hands-on Time / HOMEWORK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OSL640 - Week 3</dc:title>
  <dc:creator>Saul, Jennifer</dc:creator>
  <cp:lastModifiedBy>Jason Carman</cp:lastModifiedBy>
  <cp:revision>3</cp:revision>
  <dcterms:created xsi:type="dcterms:W3CDTF">2019-04-25T17:31:46Z</dcterms:created>
  <dcterms:modified xsi:type="dcterms:W3CDTF">2023-08-04T15:07:19Z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0x01010056452DA2941485459CFE4F1403BD78A3</vt:lpwstr>
  </property>
</Properties>
</file>