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5" r:id="rId4"/>
  </p:sldMasterIdLst>
  <p:notesMasterIdLst>
    <p:notesMasterId r:id="rId36"/>
  </p:notesMasterIdLst>
  <p:sldIdLst>
    <p:sldId id="301" r:id="rId5"/>
    <p:sldId id="257" r:id="rId6"/>
    <p:sldId id="260" r:id="rId7"/>
    <p:sldId id="349" r:id="rId8"/>
    <p:sldId id="329" r:id="rId9"/>
    <p:sldId id="332" r:id="rId10"/>
    <p:sldId id="335" r:id="rId11"/>
    <p:sldId id="351" r:id="rId12"/>
    <p:sldId id="336" r:id="rId13"/>
    <p:sldId id="352" r:id="rId14"/>
    <p:sldId id="343" r:id="rId15"/>
    <p:sldId id="353" r:id="rId16"/>
    <p:sldId id="344" r:id="rId17"/>
    <p:sldId id="354" r:id="rId18"/>
    <p:sldId id="345" r:id="rId19"/>
    <p:sldId id="355" r:id="rId20"/>
    <p:sldId id="348" r:id="rId21"/>
    <p:sldId id="356" r:id="rId22"/>
    <p:sldId id="338" r:id="rId23"/>
    <p:sldId id="330" r:id="rId24"/>
    <p:sldId id="331" r:id="rId25"/>
    <p:sldId id="323" r:id="rId26"/>
    <p:sldId id="324" r:id="rId27"/>
    <p:sldId id="339" r:id="rId28"/>
    <p:sldId id="357" r:id="rId29"/>
    <p:sldId id="360" r:id="rId30"/>
    <p:sldId id="346" r:id="rId31"/>
    <p:sldId id="358" r:id="rId32"/>
    <p:sldId id="347" r:id="rId33"/>
    <p:sldId id="359" r:id="rId34"/>
    <p:sldId id="32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52675E-D6B9-4AB8-89FA-D3EFE35120C6}" v="14" dt="2021-07-22T00:49:37.194"/>
    <p1510:client id="{FBB4E8C5-3830-4612-8AD5-CA727CA4C550}" v="130" dt="2021-07-22T00:58:00.8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412"/>
    <p:restoredTop sz="94703"/>
  </p:normalViewPr>
  <p:slideViewPr>
    <p:cSldViewPr snapToGrid="0" snapToObjects="1">
      <p:cViewPr varScale="1">
        <p:scale>
          <a:sx n="103" d="100"/>
          <a:sy n="103" d="100"/>
        </p:scale>
        <p:origin x="11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Carman" userId="S::jason.carman@senecacollege.ca::1f74b0c8-6da4-4004-8dc4-296d09d1a81f" providerId="AD" clId="Web-{AF52675E-D6B9-4AB8-89FA-D3EFE35120C6}"/>
    <pc:docChg chg="modSld">
      <pc:chgData name="Jason Carman" userId="S::jason.carman@senecacollege.ca::1f74b0c8-6da4-4004-8dc4-296d09d1a81f" providerId="AD" clId="Web-{AF52675E-D6B9-4AB8-89FA-D3EFE35120C6}" dt="2021-07-22T00:49:36.397" v="5" actId="20577"/>
      <pc:docMkLst>
        <pc:docMk/>
      </pc:docMkLst>
      <pc:sldChg chg="modSp">
        <pc:chgData name="Jason Carman" userId="S::jason.carman@senecacollege.ca::1f74b0c8-6da4-4004-8dc4-296d09d1a81f" providerId="AD" clId="Web-{AF52675E-D6B9-4AB8-89FA-D3EFE35120C6}" dt="2021-07-22T00:49:36.397" v="5" actId="20577"/>
        <pc:sldMkLst>
          <pc:docMk/>
          <pc:sldMk cId="4057060375" sldId="257"/>
        </pc:sldMkLst>
        <pc:spChg chg="mod">
          <ac:chgData name="Jason Carman" userId="S::jason.carman@senecacollege.ca::1f74b0c8-6da4-4004-8dc4-296d09d1a81f" providerId="AD" clId="Web-{AF52675E-D6B9-4AB8-89FA-D3EFE35120C6}" dt="2021-07-22T00:49:36.397" v="5" actId="20577"/>
          <ac:spMkLst>
            <pc:docMk/>
            <pc:sldMk cId="4057060375" sldId="257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AF52675E-D6B9-4AB8-89FA-D3EFE35120C6}" dt="2021-07-22T00:49:24.475" v="3" actId="20577"/>
        <pc:sldMkLst>
          <pc:docMk/>
          <pc:sldMk cId="1986477174" sldId="301"/>
        </pc:sldMkLst>
        <pc:spChg chg="mod">
          <ac:chgData name="Jason Carman" userId="S::jason.carman@senecacollege.ca::1f74b0c8-6da4-4004-8dc4-296d09d1a81f" providerId="AD" clId="Web-{AF52675E-D6B9-4AB8-89FA-D3EFE35120C6}" dt="2021-07-22T00:49:24.475" v="3" actId="20577"/>
          <ac:spMkLst>
            <pc:docMk/>
            <pc:sldMk cId="1986477174" sldId="301"/>
            <ac:spMk id="2" creationId="{1AF487AF-3253-5F42-B599-57667778EABD}"/>
          </ac:spMkLst>
        </pc:spChg>
      </pc:sldChg>
    </pc:docChg>
  </pc:docChgLst>
  <pc:docChgLst>
    <pc:chgData name="Jason Carman" userId="S::jason.carman@senecacollege.ca::1f74b0c8-6da4-4004-8dc4-296d09d1a81f" providerId="AD" clId="Web-{FBB4E8C5-3830-4612-8AD5-CA727CA4C550}"/>
    <pc:docChg chg="modSld">
      <pc:chgData name="Jason Carman" userId="S::jason.carman@senecacollege.ca::1f74b0c8-6da4-4004-8dc4-296d09d1a81f" providerId="AD" clId="Web-{FBB4E8C5-3830-4612-8AD5-CA727CA4C550}" dt="2021-07-22T00:58:00.809" v="61" actId="20577"/>
      <pc:docMkLst>
        <pc:docMk/>
      </pc:docMkLst>
      <pc:sldChg chg="modSp">
        <pc:chgData name="Jason Carman" userId="S::jason.carman@senecacollege.ca::1f74b0c8-6da4-4004-8dc4-296d09d1a81f" providerId="AD" clId="Web-{FBB4E8C5-3830-4612-8AD5-CA727CA4C550}" dt="2021-07-22T00:57:19.465" v="57" actId="20577"/>
        <pc:sldMkLst>
          <pc:docMk/>
          <pc:sldMk cId="778720162" sldId="328"/>
        </pc:sldMkLst>
        <pc:spChg chg="mod">
          <ac:chgData name="Jason Carman" userId="S::jason.carman@senecacollege.ca::1f74b0c8-6da4-4004-8dc4-296d09d1a81f" providerId="AD" clId="Web-{FBB4E8C5-3830-4612-8AD5-CA727CA4C550}" dt="2021-07-22T00:57:19.465" v="57" actId="20577"/>
          <ac:spMkLst>
            <pc:docMk/>
            <pc:sldMk cId="778720162" sldId="328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FBB4E8C5-3830-4612-8AD5-CA727CA4C550}" dt="2021-07-22T00:55:38.744" v="9" actId="20577"/>
        <pc:sldMkLst>
          <pc:docMk/>
          <pc:sldMk cId="139055454" sldId="331"/>
        </pc:sldMkLst>
        <pc:spChg chg="mod">
          <ac:chgData name="Jason Carman" userId="S::jason.carman@senecacollege.ca::1f74b0c8-6da4-4004-8dc4-296d09d1a81f" providerId="AD" clId="Web-{FBB4E8C5-3830-4612-8AD5-CA727CA4C550}" dt="2021-07-22T00:55:38.744" v="9" actId="20577"/>
          <ac:spMkLst>
            <pc:docMk/>
            <pc:sldMk cId="139055454" sldId="331"/>
            <ac:spMk id="3" creationId="{99DF4C7A-3854-7B4B-8D4F-4AD959A565DC}"/>
          </ac:spMkLst>
        </pc:spChg>
      </pc:sldChg>
      <pc:sldChg chg="modSp">
        <pc:chgData name="Jason Carman" userId="S::jason.carman@senecacollege.ca::1f74b0c8-6da4-4004-8dc4-296d09d1a81f" providerId="AD" clId="Web-{FBB4E8C5-3830-4612-8AD5-CA727CA4C550}" dt="2021-07-22T00:58:00.809" v="61" actId="20577"/>
        <pc:sldMkLst>
          <pc:docMk/>
          <pc:sldMk cId="2203944015" sldId="338"/>
        </pc:sldMkLst>
        <pc:spChg chg="mod">
          <ac:chgData name="Jason Carman" userId="S::jason.carman@senecacollege.ca::1f74b0c8-6da4-4004-8dc4-296d09d1a81f" providerId="AD" clId="Web-{FBB4E8C5-3830-4612-8AD5-CA727CA4C550}" dt="2021-07-22T00:58:00.809" v="61" actId="20577"/>
          <ac:spMkLst>
            <pc:docMk/>
            <pc:sldMk cId="2203944015" sldId="338"/>
            <ac:spMk id="3" creationId="{99DF4C7A-3854-7B4B-8D4F-4AD959A565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07E4A-59D9-C648-BC62-133DA4EC414F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E4455B-62BF-5D44-9335-C2CCD755C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9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10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0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3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54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7885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035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436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03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358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86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357F-A277-7442-BEE7-4FE250216E54}" type="datetimeFigureOut">
              <a:rPr lang="en-US" smtClean="0"/>
              <a:t>9/6/2021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9842BE6-C510-F641-8D21-F1C49E24602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75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4_-_Data_Representation_/_Numbering_Conversions_/_File_Permissions#LINUX_PRACTICE_QUESTIONS" TargetMode="External"/><Relationship Id="rId2" Type="http://schemas.openxmlformats.org/officeDocument/2006/relationships/hyperlink" Target="https://wiki.cdot.senecacollege.ca/w/index.php?title=Tutorial_4_-_Data_Representation_/_Numbering_Conversions_/_File_Permissions#INVESTIGATION_1:_NUMBERING_CONVERSIO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reativecommons.org/licenses/by-sa/3.0/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Sharing-icon.svg" TargetMode="External"/><Relationship Id="rId5" Type="http://schemas.openxmlformats.org/officeDocument/2006/relationships/image" Target="../media/image23.png"/><Relationship Id="rId4" Type="http://schemas.openxmlformats.org/officeDocument/2006/relationships/hyperlink" Target="http://commons.wikimedia.org/wiki/File:Emoji_u1f510.sv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vgsilh.com/image/152501.html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lix.tiss.edu/curriculum/teacher-professional-development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cdot.senecacollege.ca/w/index.php?title=Tutorial_4_-_Data_Representation_/_Numbering_Conversions_/_File_Permissions#LINUX_PRACTICE_QUESTIONS" TargetMode="External"/><Relationship Id="rId2" Type="http://schemas.openxmlformats.org/officeDocument/2006/relationships/hyperlink" Target="https://wiki.cdot.senecacollege.ca/w/index.php?title=Tutorial_4_-_Data_Representation_/_Numbering_Conversions_/_File_Permissions#INVESTIGATION_2:_FILE_PERMISSION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mmons.wikimedia.org/wiki/File:Blue_couple_icon.sv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svgsilh.com/image/152501.html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hyperlink" Target="http://www.pngall.com/laptop-pn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x.stackexchange.com/questions/96399/how-can-i-illustrate-decimal-to-binary-conversion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 </a:t>
            </a:r>
            <a:r>
              <a:rPr lang="en-US" sz="2700" dirty="0">
                <a:ea typeface="+mj-lt"/>
                <a:cs typeface="+mj-lt"/>
              </a:rPr>
              <a:t>  OSL640:  INTRODUCTION TO OPEN SOURCE SYSTEMS </a:t>
            </a:r>
            <a:br>
              <a:rPr lang="en-US" dirty="0"/>
            </a:br>
            <a:r>
              <a:rPr lang="en-US" sz="2200" dirty="0"/>
              <a:t>  </a:t>
            </a:r>
            <a:br>
              <a:rPr lang="en-US" sz="2200" dirty="0"/>
            </a:br>
            <a:r>
              <a:rPr lang="en-US" sz="2200" dirty="0"/>
              <a:t>   </a:t>
            </a:r>
            <a:r>
              <a:rPr lang="en-US" sz="2200" dirty="0">
                <a:solidFill>
                  <a:srgbClr val="0070C0"/>
                </a:solidFill>
              </a:rPr>
              <a:t>Week 4:  Lesson 1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/>
              <a:t>   </a:t>
            </a:r>
            <a:r>
              <a:rPr lang="en-CA" sz="2200" dirty="0">
                <a:solidFill>
                  <a:srgbClr val="0070C0"/>
                </a:solidFill>
              </a:rPr>
              <a:t>data representation</a:t>
            </a:r>
            <a:br>
              <a:rPr lang="en-CA" sz="2200" dirty="0">
                <a:solidFill>
                  <a:srgbClr val="0070C0"/>
                </a:solidFill>
              </a:rPr>
            </a:br>
            <a:r>
              <a:rPr lang="en-CA" sz="2200" dirty="0">
                <a:solidFill>
                  <a:srgbClr val="0070C0"/>
                </a:solidFill>
              </a:rPr>
              <a:t>   numbering conversion</a:t>
            </a:r>
            <a:br>
              <a:rPr lang="en-US" sz="2200" dirty="0"/>
            </a:b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477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Decimal</a:t>
            </a:r>
            <a:r>
              <a:rPr lang="en-CA" dirty="0"/>
              <a:t> conversion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164884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3200" b="1" dirty="0"/>
              <a:t>Numbering Conversion Method 2: </a:t>
            </a:r>
            <a:br>
              <a:rPr lang="en-CA" sz="3200" b="1" dirty="0"/>
            </a:br>
            <a:r>
              <a:rPr lang="en-CA" sz="3100" b="1" dirty="0"/>
              <a:t>Decimal to Binary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When converting </a:t>
            </a:r>
            <a:r>
              <a:rPr lang="en-CA" b="1" dirty="0"/>
              <a:t>decimal</a:t>
            </a:r>
            <a:r>
              <a:rPr lang="en-CA" dirty="0"/>
              <a:t> numbers to </a:t>
            </a:r>
            <a:r>
              <a:rPr lang="en-CA" b="1" dirty="0"/>
              <a:t>binary</a:t>
            </a:r>
            <a:r>
              <a:rPr lang="en-CA" dirty="0"/>
              <a:t> numbers, perform the following steps:</a:t>
            </a:r>
            <a:br>
              <a:rPr lang="en-CA" dirty="0"/>
            </a:b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Write down the </a:t>
            </a:r>
            <a:r>
              <a:rPr lang="en-CA" b="1" dirty="0"/>
              <a:t>decimal number</a:t>
            </a:r>
            <a:r>
              <a:rPr lang="en-CA" dirty="0"/>
              <a:t> to be converted.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On the </a:t>
            </a:r>
            <a:r>
              <a:rPr lang="en-CA" i="1" dirty="0"/>
              <a:t>right-side</a:t>
            </a:r>
            <a:r>
              <a:rPr lang="en-CA" dirty="0"/>
              <a:t>, write the number </a:t>
            </a:r>
            <a:r>
              <a:rPr lang="en-CA" b="1" dirty="0"/>
              <a:t>1</a:t>
            </a:r>
            <a:r>
              <a:rPr lang="en-CA" dirty="0"/>
              <a:t> and moving </a:t>
            </a:r>
            <a:r>
              <a:rPr lang="en-CA" b="1" dirty="0"/>
              <a:t>leftwards</a:t>
            </a:r>
            <a:r>
              <a:rPr lang="en-CA" dirty="0"/>
              <a:t>, keep </a:t>
            </a:r>
            <a:r>
              <a:rPr lang="en-CA" u="sng" dirty="0"/>
              <a:t>doubling</a:t>
            </a:r>
            <a:r>
              <a:rPr lang="en-CA" dirty="0"/>
              <a:t> the numbers until that number is </a:t>
            </a:r>
            <a:r>
              <a:rPr lang="en-CA" b="1" dirty="0"/>
              <a:t>greater than</a:t>
            </a:r>
            <a:r>
              <a:rPr lang="en-CA" dirty="0"/>
              <a:t> the decimal number to be converted (refer to the diagram on the right).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Starting on the left-side of those doubled numbers, compare that number with the decimal number. If that number if less than or equal to the decimal number, then write a </a:t>
            </a:r>
            <a:r>
              <a:rPr lang="en-CA" b="1" dirty="0"/>
              <a:t>1</a:t>
            </a:r>
            <a:r>
              <a:rPr lang="en-CA" dirty="0"/>
              <a:t> below and subtract that number from the decimal number to get a remainder. If the number is greater than decimal number (or remainder), then write a </a:t>
            </a:r>
            <a:r>
              <a:rPr lang="en-CA" b="1" dirty="0"/>
              <a:t>0</a:t>
            </a:r>
            <a:r>
              <a:rPr lang="en-CA" dirty="0"/>
              <a:t> below.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/>
              <a:t>Repeat </a:t>
            </a:r>
            <a:r>
              <a:rPr lang="en-CA" b="1" dirty="0"/>
              <a:t>step #3</a:t>
            </a:r>
            <a:r>
              <a:rPr lang="en-CA" dirty="0"/>
              <a:t> (moving rightwards and comparing the number with the </a:t>
            </a:r>
            <a:br>
              <a:rPr lang="en-CA" dirty="0"/>
            </a:br>
            <a:r>
              <a:rPr lang="en-CA" dirty="0"/>
              <a:t>decimal's remainder)</a:t>
            </a:r>
            <a:br>
              <a:rPr lang="en-CA" dirty="0"/>
            </a:br>
            <a:br>
              <a:rPr lang="en-CA" dirty="0"/>
            </a:br>
            <a:r>
              <a:rPr lang="en-CA" b="1" dirty="0"/>
              <a:t>NOTE:</a:t>
            </a:r>
            <a:r>
              <a:rPr lang="en-CA" dirty="0"/>
              <a:t> If you are converting to </a:t>
            </a:r>
            <a:r>
              <a:rPr lang="en-CA" b="1" dirty="0"/>
              <a:t>8-bit</a:t>
            </a:r>
            <a:r>
              <a:rPr lang="en-CA" dirty="0"/>
              <a:t>, </a:t>
            </a:r>
            <a:r>
              <a:rPr lang="en-CA" b="1" dirty="0"/>
              <a:t>32-bit</a:t>
            </a:r>
            <a:r>
              <a:rPr lang="en-CA" dirty="0"/>
              <a:t>, etc., add </a:t>
            </a:r>
            <a:r>
              <a:rPr lang="en-CA" b="1" dirty="0"/>
              <a:t>leading zeros</a:t>
            </a:r>
            <a:r>
              <a:rPr lang="en-CA" dirty="0"/>
              <a:t> if necessary.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48AD7E9-D19E-4E47-8EF6-E159F7546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051" y="3324790"/>
            <a:ext cx="3105179" cy="217594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12669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Decimal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2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CA" sz="4000" b="1" dirty="0"/>
              <a:t>Numbering Conversion Method 3:  Octal to Binary / Binary to Octal</a:t>
            </a:r>
            <a:br>
              <a:rPr lang="en-CA" sz="3200" b="1" dirty="0"/>
            </a:br>
            <a:endParaRPr lang="en-CA" sz="3200" b="1" dirty="0"/>
          </a:p>
          <a:p>
            <a:pPr marL="0" indent="0">
              <a:buNone/>
            </a:pPr>
            <a:r>
              <a:rPr lang="en-CA" sz="3000" i="1" dirty="0"/>
              <a:t>Binary to Octal</a:t>
            </a:r>
            <a:br>
              <a:rPr lang="en-CA" sz="3000" i="1" dirty="0"/>
            </a:br>
            <a:endParaRPr lang="en-CA" sz="3000" dirty="0"/>
          </a:p>
          <a:p>
            <a:pPr marL="971550" lvl="1" indent="-514350">
              <a:buFont typeface="+mj-lt"/>
              <a:buAutoNum type="arabicPeriod"/>
            </a:pPr>
            <a:r>
              <a:rPr lang="en-CA" sz="3000" dirty="0"/>
              <a:t>One octal number represents 3 binary numbers, so starting from right-side, group binary digits into groups of 3</a:t>
            </a:r>
            <a:br>
              <a:rPr lang="en-CA" sz="3000" dirty="0"/>
            </a:br>
            <a:r>
              <a:rPr lang="en-CA" sz="3000" dirty="0"/>
              <a:t>(add leading zeros if necessary).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000" dirty="0"/>
              <a:t>Write (4)(2)(1) under each group of 3 binary numbers.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CA" sz="3000" dirty="0"/>
              <a:t>Multiply the value or "placeholder" (i.e. 0's and 1's) by the corresponding (4)(2)(1) for each group to obtain the octal number (refer to diagram of binary to octal conversion).</a:t>
            </a:r>
            <a:br>
              <a:rPr lang="en-CA" sz="3000" dirty="0"/>
            </a:br>
            <a:endParaRPr lang="en-CA" sz="3000" dirty="0"/>
          </a:p>
          <a:p>
            <a:pPr marL="0" indent="0">
              <a:buNone/>
            </a:pPr>
            <a:r>
              <a:rPr lang="en-CA" sz="3000" i="1" dirty="0"/>
              <a:t>Octal to Binary</a:t>
            </a:r>
            <a:br>
              <a:rPr lang="en-CA" sz="3000" i="1" dirty="0"/>
            </a:br>
            <a:endParaRPr lang="en-CA" sz="3000" dirty="0"/>
          </a:p>
          <a:p>
            <a:pPr marL="914400" lvl="1" indent="-457200">
              <a:buFont typeface="+mj-lt"/>
              <a:buAutoNum type="arabicPeriod"/>
            </a:pPr>
            <a:r>
              <a:rPr lang="en-CA" sz="3000" dirty="0"/>
              <a:t>One octal number represents 3 binary numbers, so space-out</a:t>
            </a:r>
            <a:br>
              <a:rPr lang="en-CA" sz="3000" dirty="0"/>
            </a:br>
            <a:r>
              <a:rPr lang="en-CA" sz="3000" dirty="0"/>
              <a:t>the octal numbers to make space for a binary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3000" dirty="0"/>
              <a:t>Write (4)(2)(1) under each octal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sz="3000" dirty="0"/>
              <a:t>Write 0's or 1's for each group of binary numbers to add up to the</a:t>
            </a:r>
            <a:br>
              <a:rPr lang="en-CA" sz="3000" dirty="0"/>
            </a:br>
            <a:r>
              <a:rPr lang="en-CA" sz="3000" dirty="0"/>
              <a:t>corresponding octal number (refer to diagram of octal to binary conversion).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4AE8EF2-FD05-4D41-9595-7A79774ED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7320" y="2400300"/>
            <a:ext cx="3340100" cy="205740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C30BFB80-7C85-8746-98D6-60C81C9075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7320" y="4760784"/>
            <a:ext cx="3467100" cy="17018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2040050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an</a:t>
            </a:r>
            <a:br>
              <a:rPr lang="en-CA" dirty="0"/>
            </a:br>
            <a:r>
              <a:rPr lang="en-CA" b="1" dirty="0"/>
              <a:t>Octal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 and a </a:t>
            </a: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Octal</a:t>
            </a:r>
            <a:r>
              <a:rPr lang="en-CA" dirty="0"/>
              <a:t> conversion.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91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112129" cy="475577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CA" sz="4900" b="1" dirty="0"/>
              <a:t>Numbering Conversion </a:t>
            </a:r>
            <a:br>
              <a:rPr lang="en-CA" sz="4900" b="1" dirty="0"/>
            </a:br>
            <a:r>
              <a:rPr lang="en-CA" sz="4900" b="1" dirty="0"/>
              <a:t>Method 4: Hexadecimal to Binary / Binary to Hexadecimal</a:t>
            </a:r>
          </a:p>
          <a:p>
            <a:pPr marL="0" indent="0">
              <a:buNone/>
            </a:pPr>
            <a:br>
              <a:rPr lang="en-CA" sz="3200" b="1" dirty="0"/>
            </a:br>
            <a:r>
              <a:rPr lang="en-CA" sz="3400" i="1" dirty="0"/>
              <a:t>Binary to Hexadecimal</a:t>
            </a:r>
            <a:endParaRPr lang="en-CA" sz="3400" dirty="0"/>
          </a:p>
          <a:p>
            <a:r>
              <a:rPr lang="en-CA" sz="3400" b="1" dirty="0"/>
              <a:t>One hexadecimal number</a:t>
            </a:r>
            <a:r>
              <a:rPr lang="en-CA" sz="3400" dirty="0"/>
              <a:t> represents </a:t>
            </a:r>
            <a:r>
              <a:rPr lang="en-CA" sz="3400" b="1" dirty="0"/>
              <a:t>4 binary numbers</a:t>
            </a:r>
            <a:r>
              <a:rPr lang="en-CA" sz="3400" dirty="0"/>
              <a:t>, so starting from right-side, group binary digits into </a:t>
            </a:r>
            <a:r>
              <a:rPr lang="en-CA" sz="3400" b="1" dirty="0"/>
              <a:t>groups of 4</a:t>
            </a:r>
            <a:r>
              <a:rPr lang="en-CA" sz="3400" dirty="0"/>
              <a:t>  (add leading zeros if necessary).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(8)(4)(2)(1)</a:t>
            </a:r>
            <a:r>
              <a:rPr lang="en-CA" sz="3400" dirty="0"/>
              <a:t> under </a:t>
            </a:r>
            <a:r>
              <a:rPr lang="en-CA" sz="3400" u="sng" dirty="0"/>
              <a:t>each</a:t>
            </a:r>
            <a:r>
              <a:rPr lang="en-CA" sz="3400" dirty="0"/>
              <a:t> group of 4 binary numbers.</a:t>
            </a:r>
          </a:p>
          <a:p>
            <a:r>
              <a:rPr lang="en-CA" sz="3400" dirty="0"/>
              <a:t>Multiply the placeholders (i.e. </a:t>
            </a:r>
            <a:r>
              <a:rPr lang="en-CA" sz="3400" b="1" dirty="0"/>
              <a:t>0'</a:t>
            </a:r>
            <a:r>
              <a:rPr lang="en-CA" sz="3400" dirty="0"/>
              <a:t>s and </a:t>
            </a:r>
            <a:r>
              <a:rPr lang="en-CA" sz="3400" b="1" dirty="0"/>
              <a:t>1'</a:t>
            </a:r>
            <a:r>
              <a:rPr lang="en-CA" sz="3400" dirty="0"/>
              <a:t>s) by the corresponding (8)(4)(2)(1) for each group to obtain the octal number.</a:t>
            </a:r>
          </a:p>
          <a:p>
            <a:r>
              <a:rPr lang="en-CA" sz="3400" dirty="0"/>
              <a:t>Convert values from </a:t>
            </a:r>
            <a:r>
              <a:rPr lang="en-CA" sz="3400" b="1" dirty="0"/>
              <a:t>10</a:t>
            </a:r>
            <a:r>
              <a:rPr lang="en-CA" sz="3400" dirty="0"/>
              <a:t> to </a:t>
            </a:r>
            <a:r>
              <a:rPr lang="en-CA" sz="3400" b="1" dirty="0"/>
              <a:t>15</a:t>
            </a:r>
            <a:r>
              <a:rPr lang="en-CA" sz="3400" dirty="0"/>
              <a:t> to </a:t>
            </a:r>
            <a:r>
              <a:rPr lang="en-CA" sz="3400" b="1" dirty="0"/>
              <a:t>A</a:t>
            </a:r>
            <a:r>
              <a:rPr lang="en-CA" sz="3400" dirty="0"/>
              <a:t> to </a:t>
            </a:r>
            <a:r>
              <a:rPr lang="en-CA" sz="3400" b="1" dirty="0"/>
              <a:t>F</a:t>
            </a:r>
            <a:br>
              <a:rPr lang="en-CA" sz="3400" dirty="0"/>
            </a:br>
            <a:r>
              <a:rPr lang="en-CA" sz="3400" dirty="0"/>
              <a:t>(refer to diagram of </a:t>
            </a:r>
            <a:r>
              <a:rPr lang="en-CA" sz="3400" i="1" dirty="0"/>
              <a:t>binary to hexadecimal</a:t>
            </a:r>
            <a:r>
              <a:rPr lang="en-CA" sz="3400" dirty="0"/>
              <a:t> conversion)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sz="3400" i="1" dirty="0"/>
              <a:t>Hexadecimal to Binary</a:t>
            </a:r>
            <a:endParaRPr lang="en-CA" sz="3400" dirty="0"/>
          </a:p>
          <a:p>
            <a:r>
              <a:rPr lang="en-CA" sz="3400" b="1" dirty="0"/>
              <a:t>One hexadecimal number</a:t>
            </a:r>
            <a:r>
              <a:rPr lang="en-CA" sz="3400" dirty="0"/>
              <a:t> represents </a:t>
            </a:r>
            <a:r>
              <a:rPr lang="en-CA" sz="3400" b="1" dirty="0"/>
              <a:t>4 binary numbers</a:t>
            </a:r>
            <a:r>
              <a:rPr lang="en-CA" sz="3400" dirty="0"/>
              <a:t>,</a:t>
            </a:r>
            <a:br>
              <a:rPr lang="en-CA" sz="3400" dirty="0"/>
            </a:br>
            <a:r>
              <a:rPr lang="en-CA" sz="3400" dirty="0"/>
              <a:t>so space-out the hexadecimal numbers to make space for a binary number.</a:t>
            </a:r>
          </a:p>
          <a:p>
            <a:r>
              <a:rPr lang="en-CA" sz="3400" dirty="0"/>
              <a:t>Convert letters </a:t>
            </a:r>
            <a:r>
              <a:rPr lang="en-CA" sz="3400" b="1" dirty="0"/>
              <a:t>A</a:t>
            </a:r>
            <a:r>
              <a:rPr lang="en-CA" sz="3400" dirty="0"/>
              <a:t> to </a:t>
            </a:r>
            <a:r>
              <a:rPr lang="en-CA" sz="3400" b="1" dirty="0"/>
              <a:t>F</a:t>
            </a:r>
            <a:r>
              <a:rPr lang="en-CA" sz="3400" dirty="0"/>
              <a:t> to </a:t>
            </a:r>
            <a:r>
              <a:rPr lang="en-CA" sz="3400" b="1" dirty="0"/>
              <a:t>10</a:t>
            </a:r>
            <a:r>
              <a:rPr lang="en-CA" sz="3400" dirty="0"/>
              <a:t> to 15 (refer to diagram of </a:t>
            </a:r>
            <a:r>
              <a:rPr lang="en-CA" sz="3400" i="1" dirty="0"/>
              <a:t>binary to hexadecimal</a:t>
            </a:r>
            <a:r>
              <a:rPr lang="en-CA" sz="3400" dirty="0"/>
              <a:t> conversion)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(8)(4)(2)(1)</a:t>
            </a:r>
            <a:r>
              <a:rPr lang="en-CA" sz="3400" dirty="0"/>
              <a:t> under </a:t>
            </a:r>
            <a:r>
              <a:rPr lang="en-CA" sz="3400" u="sng" dirty="0"/>
              <a:t>each</a:t>
            </a:r>
            <a:r>
              <a:rPr lang="en-CA" sz="3400" dirty="0"/>
              <a:t> hexadecimal number.</a:t>
            </a:r>
          </a:p>
          <a:p>
            <a:r>
              <a:rPr lang="en-CA" sz="3400" dirty="0"/>
              <a:t>Write </a:t>
            </a:r>
            <a:r>
              <a:rPr lang="en-CA" sz="3400" b="1" dirty="0"/>
              <a:t>0'</a:t>
            </a:r>
            <a:r>
              <a:rPr lang="en-CA" sz="3400" dirty="0"/>
              <a:t>s or </a:t>
            </a:r>
            <a:r>
              <a:rPr lang="en-CA" sz="3400" b="1" dirty="0"/>
              <a:t>1'</a:t>
            </a:r>
            <a:r>
              <a:rPr lang="en-CA" sz="3400" dirty="0"/>
              <a:t>s for each group of binary numbers to add up to the corresponding</a:t>
            </a:r>
            <a:br>
              <a:rPr lang="en-CA" sz="3400" dirty="0"/>
            </a:br>
            <a:r>
              <a:rPr lang="en-CA" sz="3400" dirty="0"/>
              <a:t>hexadecimal number (refer to diagram of </a:t>
            </a:r>
            <a:r>
              <a:rPr lang="en-CA" sz="3400" i="1" dirty="0"/>
              <a:t>hexadecimal to binary</a:t>
            </a:r>
            <a:r>
              <a:rPr lang="en-CA" sz="3400" dirty="0"/>
              <a:t> conversion).</a:t>
            </a:r>
            <a:endParaRPr lang="en-CA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27C439-0E7D-1843-82C4-0E705F9E0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3707" y="2055308"/>
            <a:ext cx="3450560" cy="166519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D879D95-F79D-B349-A3C7-ED7BF2D40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4012" y="4122988"/>
            <a:ext cx="3409950" cy="1271364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03237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98196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</a:t>
            </a:r>
            <a:br>
              <a:rPr lang="en-CA" dirty="0"/>
            </a:br>
            <a:r>
              <a:rPr lang="en-CA" b="1" dirty="0"/>
              <a:t>Hexadecimal</a:t>
            </a:r>
            <a:r>
              <a:rPr lang="en-CA" dirty="0"/>
              <a:t> to </a:t>
            </a:r>
            <a:r>
              <a:rPr lang="en-CA" b="1" dirty="0"/>
              <a:t>Binary</a:t>
            </a:r>
            <a:r>
              <a:rPr lang="en-CA" dirty="0"/>
              <a:t> conversion and a </a:t>
            </a:r>
            <a:r>
              <a:rPr lang="en-CA" b="1" dirty="0"/>
              <a:t>Binary</a:t>
            </a:r>
            <a:r>
              <a:rPr lang="en-CA" dirty="0"/>
              <a:t> to </a:t>
            </a:r>
            <a:r>
              <a:rPr lang="en-CA" b="1" dirty="0"/>
              <a:t>Hexadecimal</a:t>
            </a:r>
            <a:r>
              <a:rPr lang="en-CA" dirty="0"/>
              <a:t> conversion.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9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112129" cy="47557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CA" b="1" dirty="0"/>
              <a:t>Numbering Conversion Method 5: </a:t>
            </a:r>
            <a:br>
              <a:rPr lang="en-CA" b="1" dirty="0"/>
            </a:br>
            <a:r>
              <a:rPr lang="en-CA" b="1" dirty="0"/>
              <a:t>Octal to Hexadecimal / Hexadecimal to Octal</a:t>
            </a:r>
            <a:br>
              <a:rPr lang="en-CA" sz="2600" b="1" dirty="0"/>
            </a:br>
            <a:br>
              <a:rPr lang="en-CA" sz="2600" b="1" dirty="0"/>
            </a:br>
            <a:r>
              <a:rPr lang="en-CA" sz="1800" dirty="0"/>
              <a:t>To convert using the method, simply use binary as a "</a:t>
            </a:r>
            <a:r>
              <a:rPr lang="en-CA" sz="1800" b="1" dirty="0"/>
              <a:t>bridge</a:t>
            </a:r>
            <a:r>
              <a:rPr lang="en-CA" sz="1800" dirty="0"/>
              <a:t>".</a:t>
            </a:r>
          </a:p>
          <a:p>
            <a:pPr marL="0" indent="0">
              <a:buNone/>
            </a:pPr>
            <a:r>
              <a:rPr lang="en-CA" sz="1800" i="1" dirty="0"/>
              <a:t>Example:</a:t>
            </a:r>
            <a:br>
              <a:rPr lang="en-CA" sz="1800" i="1" dirty="0"/>
            </a:br>
            <a:endParaRPr lang="en-CA" sz="1800" dirty="0"/>
          </a:p>
          <a:p>
            <a:r>
              <a:rPr lang="en-CA" sz="1800" dirty="0"/>
              <a:t>To convert octal to hexadecimal, convert octal to binary, then convert binary to hexadecimal.</a:t>
            </a:r>
          </a:p>
          <a:p>
            <a:r>
              <a:rPr lang="en-CA" sz="1800" dirty="0"/>
              <a:t>To convert hexadecimal to octal, convert hexadecimal to binary, then convert binary to octal.</a:t>
            </a:r>
            <a:br>
              <a:rPr lang="en-CA" sz="1800" dirty="0"/>
            </a:br>
            <a:br>
              <a:rPr lang="en-CA" sz="1800" dirty="0"/>
            </a:br>
            <a:br>
              <a:rPr lang="en-CA" sz="1800" dirty="0"/>
            </a:br>
            <a:br>
              <a:rPr lang="en-CA" sz="1800" dirty="0"/>
            </a:br>
            <a:br>
              <a:rPr lang="en-CA" sz="1800" dirty="0"/>
            </a:br>
            <a:endParaRPr lang="en-CA" sz="1800" dirty="0"/>
          </a:p>
        </p:txBody>
      </p:sp>
      <p:pic>
        <p:nvPicPr>
          <p:cNvPr id="5" name="Picture 4" descr="A picture containing knife&#10;&#10;Description automatically generated">
            <a:extLst>
              <a:ext uri="{FF2B5EF4-FFF2-40B4-BE49-F238E27FC236}">
                <a16:creationId xmlns:a16="http://schemas.microsoft.com/office/drawing/2014/main" id="{C4AD416E-B8E5-9342-B246-3FA166C02E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236" y="2716452"/>
            <a:ext cx="3462089" cy="876861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9925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981960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demonstration how to perform an</a:t>
            </a:r>
            <a:br>
              <a:rPr lang="en-CA" dirty="0"/>
            </a:br>
            <a:r>
              <a:rPr lang="en-CA" b="1" dirty="0"/>
              <a:t>Octal</a:t>
            </a:r>
            <a:r>
              <a:rPr lang="en-CA" dirty="0"/>
              <a:t> to </a:t>
            </a:r>
            <a:r>
              <a:rPr lang="en-CA" b="1" dirty="0"/>
              <a:t>Hexadecimal</a:t>
            </a:r>
            <a:r>
              <a:rPr lang="en-CA" dirty="0"/>
              <a:t> conversion and a </a:t>
            </a:r>
            <a:r>
              <a:rPr lang="en-CA" b="1" dirty="0"/>
              <a:t>Hexadecimal</a:t>
            </a:r>
            <a:r>
              <a:rPr lang="en-CA" dirty="0"/>
              <a:t> to </a:t>
            </a:r>
            <a:r>
              <a:rPr lang="en-CA" b="1" dirty="0"/>
              <a:t>Octal</a:t>
            </a:r>
            <a:r>
              <a:rPr lang="en-CA" dirty="0"/>
              <a:t> conversion.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A67E38BF-5268-DB49-847C-7D0C1C09F6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960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10136684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sz="1600" dirty="0">
                <a:ea typeface="+mn-lt"/>
                <a:cs typeface="+mn-lt"/>
              </a:rPr>
              <a:t>Perform the online tutorial </a:t>
            </a:r>
            <a:r>
              <a:rPr lang="en-CA" sz="1600" b="1" dirty="0" err="1">
                <a:ea typeface="+mn-lt"/>
                <a:cs typeface="+mn-lt"/>
              </a:rPr>
              <a:t>Tutorial</a:t>
            </a:r>
            <a:r>
              <a:rPr lang="en-CA" sz="1600" b="1" dirty="0">
                <a:ea typeface="+mn-lt"/>
                <a:cs typeface="+mn-lt"/>
              </a:rPr>
              <a:t> 4: Data Representation / Numbering Conversions / File Permissions </a:t>
            </a:r>
            <a:r>
              <a:rPr lang="en-CA" sz="1600" dirty="0">
                <a:ea typeface="+mn-lt"/>
                <a:cs typeface="+mn-lt"/>
              </a:rPr>
              <a:t>(</a:t>
            </a:r>
            <a:r>
              <a:rPr lang="en-CA" sz="1600" b="1" dirty="0">
                <a:ea typeface="+mn-lt"/>
                <a:cs typeface="+mn-lt"/>
              </a:rPr>
              <a:t>ctrl-click</a:t>
            </a:r>
            <a:r>
              <a:rPr lang="en-CA" sz="1600" dirty="0">
                <a:ea typeface="+mn-lt"/>
                <a:cs typeface="+mn-lt"/>
              </a:rPr>
              <a:t> to open link):</a:t>
            </a:r>
            <a:br>
              <a:rPr lang="en-CA" sz="1600" b="1" dirty="0"/>
            </a:br>
            <a:endParaRPr lang="en-CA" sz="1600" b="1"/>
          </a:p>
          <a:p>
            <a:pPr lvl="1"/>
            <a:r>
              <a:rPr lang="en-CA" dirty="0">
                <a:hlinkClick r:id="rId2"/>
              </a:rPr>
              <a:t>INVESTIGATION 1: NUMBERING CONVERSIONS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  (Questions </a:t>
            </a:r>
            <a:r>
              <a:rPr lang="en-CA" b="1" dirty="0"/>
              <a:t>1 – 5</a:t>
            </a:r>
            <a:r>
              <a:rPr lang="en-CA" dirty="0"/>
              <a:t>)</a:t>
            </a:r>
            <a:br>
              <a:rPr lang="en-CA" sz="1400" dirty="0"/>
            </a:br>
            <a:br>
              <a:rPr lang="en-CA" sz="1400" dirty="0"/>
            </a:br>
            <a:endParaRPr lang="en-CA" sz="140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94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1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Data Representation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b="1" dirty="0"/>
              <a:t>Decimal</a:t>
            </a:r>
            <a:r>
              <a:rPr lang="en-US" dirty="0"/>
              <a:t>, </a:t>
            </a:r>
            <a:r>
              <a:rPr lang="en-US" b="1" dirty="0"/>
              <a:t>Binary</a:t>
            </a:r>
            <a:r>
              <a:rPr lang="en-US" dirty="0"/>
              <a:t>, </a:t>
            </a:r>
            <a:r>
              <a:rPr lang="en-US" b="1" dirty="0"/>
              <a:t>Octal</a:t>
            </a:r>
            <a:r>
              <a:rPr lang="en-US" dirty="0"/>
              <a:t>, </a:t>
            </a:r>
            <a:r>
              <a:rPr lang="en-US" b="1" dirty="0"/>
              <a:t>Hexadecimal</a:t>
            </a:r>
            <a:r>
              <a:rPr lang="en-US" dirty="0"/>
              <a:t> Numbering Systems</a:t>
            </a:r>
          </a:p>
          <a:p>
            <a:pPr lvl="1"/>
            <a:r>
              <a:rPr lang="en-US" dirty="0"/>
              <a:t>Numbering Conversion Methods</a:t>
            </a:r>
          </a:p>
          <a:p>
            <a:pPr lvl="1"/>
            <a:r>
              <a:rPr lang="en-US" dirty="0"/>
              <a:t>Demonstration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Perform Week 4 Tutorial</a:t>
            </a:r>
          </a:p>
          <a:p>
            <a:pPr lvl="1"/>
            <a:r>
              <a:rPr lang="en-US" dirty="0"/>
              <a:t>Investigation 1</a:t>
            </a:r>
          </a:p>
          <a:p>
            <a:pPr lvl="1"/>
            <a:r>
              <a:rPr lang="en-US" dirty="0"/>
              <a:t>Review Questions (Questions 1 – 5)</a:t>
            </a:r>
          </a:p>
        </p:txBody>
      </p:sp>
    </p:spTree>
    <p:extLst>
      <p:ext uri="{BB962C8B-B14F-4D97-AF65-F5344CB8AC3E}">
        <p14:creationId xmlns:p14="http://schemas.microsoft.com/office/powerpoint/2010/main" val="405706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487AF-3253-5F42-B599-57667778E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4987" y="802298"/>
            <a:ext cx="9089865" cy="3822329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700" dirty="0"/>
              <a:t>  ULI101:  Introduction to Unix / Linux and the Internet</a:t>
            </a:r>
            <a:br>
              <a:rPr lang="en-US" dirty="0"/>
            </a:br>
            <a:r>
              <a:rPr lang="en-US" sz="1200" dirty="0"/>
              <a:t> </a:t>
            </a:r>
            <a:br>
              <a:rPr lang="en-US" dirty="0"/>
            </a:br>
            <a:r>
              <a:rPr lang="en-US" sz="2200" dirty="0"/>
              <a:t>  </a:t>
            </a:r>
            <a:br>
              <a:rPr lang="en-US" sz="2200" dirty="0"/>
            </a:br>
            <a:r>
              <a:rPr lang="en-US" sz="2200" dirty="0"/>
              <a:t>   </a:t>
            </a:r>
            <a:r>
              <a:rPr lang="en-US" sz="2200" dirty="0">
                <a:solidFill>
                  <a:srgbClr val="0070C0"/>
                </a:solidFill>
              </a:rPr>
              <a:t>Week 4:  Lesson 2</a:t>
            </a:r>
            <a:br>
              <a:rPr lang="en-US" sz="2200" dirty="0">
                <a:solidFill>
                  <a:srgbClr val="0070C0"/>
                </a:solidFill>
              </a:rPr>
            </a:br>
            <a:br>
              <a:rPr lang="en-US" sz="2200" dirty="0"/>
            </a:br>
            <a:r>
              <a:rPr lang="en-US" sz="2200" dirty="0"/>
              <a:t>   </a:t>
            </a:r>
            <a:r>
              <a:rPr lang="en-CA" sz="2200" dirty="0">
                <a:solidFill>
                  <a:srgbClr val="0070C0"/>
                </a:solidFill>
              </a:rPr>
              <a:t>file permissions</a:t>
            </a:r>
            <a:br>
              <a:rPr lang="en-US" sz="2200" dirty="0"/>
            </a:br>
            <a:br>
              <a:rPr lang="en-US" sz="2400" dirty="0"/>
            </a:br>
            <a:br>
              <a:rPr lang="en-US" sz="2400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4268-12DB-0E46-BFC6-B15A49521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4988" y="4941662"/>
            <a:ext cx="9089864" cy="977621"/>
          </a:xfrm>
        </p:spPr>
        <p:txBody>
          <a:bodyPr>
            <a:normAutofit/>
          </a:bodyPr>
          <a:lstStyle/>
          <a:p>
            <a:r>
              <a:rPr lang="en-CA" dirty="0"/>
              <a:t>Photos and icons used in this slide show are licensed under </a:t>
            </a:r>
            <a:r>
              <a:rPr lang="en-CA" dirty="0">
                <a:hlinkClick r:id="rId2"/>
              </a:rPr>
              <a:t>CC BY-SA</a:t>
            </a:r>
            <a:endParaRPr lang="en-C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703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2 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603275" cy="5064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File Permissions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b="1" dirty="0"/>
              <a:t>Directory</a:t>
            </a:r>
            <a:r>
              <a:rPr lang="en-US" dirty="0"/>
              <a:t> vs. </a:t>
            </a:r>
            <a:r>
              <a:rPr lang="en-US" b="1" dirty="0"/>
              <a:t>Regular File </a:t>
            </a:r>
            <a:r>
              <a:rPr lang="en-US" dirty="0"/>
              <a:t>Permissions</a:t>
            </a:r>
          </a:p>
          <a:p>
            <a:pPr lvl="1"/>
            <a:r>
              <a:rPr lang="en-US" dirty="0"/>
              <a:t>Changing File Permissions (</a:t>
            </a:r>
            <a:r>
              <a:rPr lang="en-US" b="1" dirty="0" err="1"/>
              <a:t>chmod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Setting File Permissions for Newly Created Directories and Regular Files (</a:t>
            </a:r>
            <a:r>
              <a:rPr lang="en-US" b="1" dirty="0" err="1"/>
              <a:t>umask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Demonstration</a:t>
            </a:r>
            <a:br>
              <a:rPr lang="en-US" dirty="0"/>
            </a:br>
            <a:endParaRPr lang="en-US" b="1" dirty="0"/>
          </a:p>
          <a:p>
            <a:pPr marL="0" indent="0">
              <a:buNone/>
            </a:pPr>
            <a:r>
              <a:rPr lang="en-US" b="1" dirty="0"/>
              <a:t>Perform Week 4 Tutorial</a:t>
            </a:r>
          </a:p>
          <a:p>
            <a:pPr lvl="1"/>
            <a:r>
              <a:rPr lang="en-US" dirty="0"/>
              <a:t>Investigation 2</a:t>
            </a:r>
          </a:p>
          <a:p>
            <a:pPr lvl="1"/>
            <a:r>
              <a:rPr lang="en-US" dirty="0"/>
              <a:t>Review Questions (Questions 6 – 12)</a:t>
            </a:r>
          </a:p>
        </p:txBody>
      </p:sp>
    </p:spTree>
    <p:extLst>
      <p:ext uri="{BB962C8B-B14F-4D97-AF65-F5344CB8AC3E}">
        <p14:creationId xmlns:p14="http://schemas.microsoft.com/office/powerpoint/2010/main" val="13905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940253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File Permissions</a:t>
            </a:r>
          </a:p>
          <a:p>
            <a:pPr marL="0" indent="0">
              <a:buNone/>
            </a:pPr>
            <a:r>
              <a:rPr lang="en-CA" dirty="0"/>
              <a:t>Since Unix / Linux operating systems allow for </a:t>
            </a:r>
            <a:r>
              <a:rPr lang="en-CA" b="1" dirty="0"/>
              <a:t>multiple user accounts</a:t>
            </a:r>
            <a:r>
              <a:rPr lang="en-CA" dirty="0"/>
              <a:t>, </a:t>
            </a:r>
            <a:br>
              <a:rPr lang="en-CA" dirty="0"/>
            </a:br>
            <a:r>
              <a:rPr lang="en-CA" dirty="0"/>
              <a:t>it is </a:t>
            </a:r>
            <a:r>
              <a:rPr lang="en-CA" u="sng" dirty="0"/>
              <a:t>essential</a:t>
            </a:r>
            <a:r>
              <a:rPr lang="en-CA" dirty="0"/>
              <a:t> to have a system to </a:t>
            </a:r>
            <a:r>
              <a:rPr lang="en-CA" b="1" dirty="0"/>
              <a:t>share</a:t>
            </a:r>
            <a:r>
              <a:rPr lang="en-CA" dirty="0"/>
              <a:t> or </a:t>
            </a:r>
            <a:r>
              <a:rPr lang="en-CA" b="1" dirty="0"/>
              <a:t>limit</a:t>
            </a:r>
            <a:r>
              <a:rPr lang="en-CA" dirty="0"/>
              <a:t> access to directories and files contained in those file systems.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When </a:t>
            </a:r>
            <a:r>
              <a:rPr lang="en-CA" b="1" dirty="0"/>
              <a:t>directories</a:t>
            </a:r>
            <a:r>
              <a:rPr lang="en-CA" dirty="0"/>
              <a:t> and r</a:t>
            </a:r>
            <a:r>
              <a:rPr lang="en-CA" b="1" dirty="0"/>
              <a:t>egular files</a:t>
            </a:r>
            <a:r>
              <a:rPr lang="en-CA" dirty="0"/>
              <a:t> are created, they are assigned to an </a:t>
            </a:r>
            <a:r>
              <a:rPr lang="en-CA" b="1" dirty="0"/>
              <a:t>owner</a:t>
            </a:r>
            <a:br>
              <a:rPr lang="en-CA" dirty="0"/>
            </a:br>
            <a:r>
              <a:rPr lang="en-CA" dirty="0"/>
              <a:t>(typically the username which is the creator). To </a:t>
            </a:r>
            <a:r>
              <a:rPr lang="en-CA" i="1" dirty="0"/>
              <a:t>allow</a:t>
            </a:r>
            <a:r>
              <a:rPr lang="en-CA" dirty="0"/>
              <a:t> or </a:t>
            </a:r>
            <a:r>
              <a:rPr lang="en-CA" i="1" dirty="0"/>
              <a:t>limit</a:t>
            </a:r>
            <a:r>
              <a:rPr lang="en-CA" dirty="0"/>
              <a:t> </a:t>
            </a:r>
            <a:r>
              <a:rPr lang="en-CA" b="1" dirty="0"/>
              <a:t>access</a:t>
            </a:r>
            <a:r>
              <a:rPr lang="en-CA" dirty="0"/>
              <a:t> to those files and directories, those files and directories are assigned to an initial </a:t>
            </a:r>
            <a:r>
              <a:rPr lang="en-CA" b="1" dirty="0"/>
              <a:t>group</a:t>
            </a:r>
            <a:r>
              <a:rPr lang="en-CA" dirty="0"/>
              <a:t> referred to as a "</a:t>
            </a:r>
            <a:r>
              <a:rPr lang="en-CA" b="1" dirty="0"/>
              <a:t>primary group</a:t>
            </a:r>
            <a:r>
              <a:rPr lang="en-CA" dirty="0"/>
              <a:t>".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Users that </a:t>
            </a:r>
            <a:r>
              <a:rPr lang="en-CA" u="sng" dirty="0"/>
              <a:t>own</a:t>
            </a:r>
            <a:r>
              <a:rPr lang="en-CA" dirty="0"/>
              <a:t> those </a:t>
            </a:r>
            <a:r>
              <a:rPr lang="en-CA" i="1" dirty="0"/>
              <a:t>directories</a:t>
            </a:r>
            <a:r>
              <a:rPr lang="en-CA" dirty="0"/>
              <a:t> and </a:t>
            </a:r>
            <a:r>
              <a:rPr lang="en-CA" i="1" dirty="0"/>
              <a:t>regular files</a:t>
            </a:r>
            <a:r>
              <a:rPr lang="en-CA" dirty="0"/>
              <a:t> are referred to as </a:t>
            </a:r>
            <a:r>
              <a:rPr lang="en-CA" b="1" dirty="0"/>
              <a:t>users</a:t>
            </a:r>
            <a:r>
              <a:rPr lang="en-CA" dirty="0"/>
              <a:t>, users that belong within that </a:t>
            </a:r>
            <a:r>
              <a:rPr lang="en-CA" b="1" u="sng" dirty="0"/>
              <a:t>same primary group</a:t>
            </a:r>
            <a:r>
              <a:rPr lang="en-CA" b="1" dirty="0"/>
              <a:t> </a:t>
            </a:r>
            <a:r>
              <a:rPr lang="en-CA" dirty="0"/>
              <a:t>are referred to as </a:t>
            </a:r>
            <a:r>
              <a:rPr lang="en-CA" b="1" dirty="0"/>
              <a:t>same group members</a:t>
            </a:r>
            <a:r>
              <a:rPr lang="en-CA" dirty="0"/>
              <a:t>, and those users are do </a:t>
            </a:r>
            <a:r>
              <a:rPr lang="en-CA" u="sng" dirty="0"/>
              <a:t>NOT</a:t>
            </a:r>
            <a:r>
              <a:rPr lang="en-CA" dirty="0"/>
              <a:t> belong to a particular group are referred to as </a:t>
            </a:r>
            <a:r>
              <a:rPr lang="en-CA" b="1" dirty="0"/>
              <a:t>other group members</a:t>
            </a:r>
            <a:r>
              <a:rPr lang="en-CA" dirty="0"/>
              <a:t>.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281735-F23D-6540-A9FA-AE6BA56A9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997" y="829440"/>
            <a:ext cx="5521569" cy="4262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17B7C52C-27C6-E343-A0F4-9C3D4AC9D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11612" y="1706813"/>
            <a:ext cx="2541954" cy="2541954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CB66BFA-76AE-4C40-9B89-1199A88286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456613" y="4464648"/>
            <a:ext cx="1944077" cy="194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2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4861298" cy="4755771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CA" dirty="0"/>
              <a:t>File Permissions consist of </a:t>
            </a:r>
            <a:r>
              <a:rPr lang="en-CA" b="1" dirty="0"/>
              <a:t>two-layers</a:t>
            </a:r>
            <a:r>
              <a:rPr lang="en-CA" dirty="0"/>
              <a:t>: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i="1" dirty="0"/>
              <a:t>First</a:t>
            </a:r>
            <a:r>
              <a:rPr lang="en-CA" dirty="0"/>
              <a:t>, the permissions relating to a </a:t>
            </a:r>
            <a:r>
              <a:rPr lang="en-CA" b="1" dirty="0"/>
              <a:t>directory.</a:t>
            </a:r>
            <a:br>
              <a:rPr lang="en-CA" b="1" dirty="0"/>
            </a:br>
            <a:r>
              <a:rPr lang="en-CA" dirty="0"/>
              <a:t>Refer to the diagram on the </a:t>
            </a:r>
            <a:r>
              <a:rPr lang="en-CA" u="sng" dirty="0"/>
              <a:t>right-side</a:t>
            </a:r>
            <a:r>
              <a:rPr lang="en-CA" dirty="0"/>
              <a:t> for directory permissions. 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S</a:t>
            </a:r>
            <a:r>
              <a:rPr lang="en-CA" b="1" i="1" dirty="0"/>
              <a:t>econd</a:t>
            </a:r>
            <a:r>
              <a:rPr lang="en-CA" dirty="0"/>
              <a:t>, the permissions relating to the</a:t>
            </a:r>
            <a:r>
              <a:rPr lang="en-CA" b="1" dirty="0"/>
              <a:t> regular files </a:t>
            </a:r>
            <a:r>
              <a:rPr lang="en-CA" u="sng" dirty="0"/>
              <a:t>contained</a:t>
            </a:r>
            <a:r>
              <a:rPr lang="en-CA" dirty="0"/>
              <a:t> within a directory. Refer to the diagram on bottom right-side for regular file permissions.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i="1" dirty="0"/>
              <a:t>NOTE: </a:t>
            </a:r>
            <a:r>
              <a:rPr lang="en-CA" i="1" dirty="0"/>
              <a:t>Permissions for </a:t>
            </a:r>
            <a:r>
              <a:rPr lang="en-CA" b="1" i="1" dirty="0"/>
              <a:t>directories</a:t>
            </a:r>
            <a:r>
              <a:rPr lang="en-CA" i="1" dirty="0"/>
              <a:t> have a </a:t>
            </a:r>
            <a:br>
              <a:rPr lang="en-CA" i="1" dirty="0"/>
            </a:br>
            <a:r>
              <a:rPr lang="en-CA" i="1" u="sng" dirty="0"/>
              <a:t>different</a:t>
            </a:r>
            <a:r>
              <a:rPr lang="en-CA" i="1" dirty="0"/>
              <a:t> meaning than permissions for </a:t>
            </a:r>
            <a:r>
              <a:rPr lang="en-CA" b="1" i="1" dirty="0"/>
              <a:t>regular files</a:t>
            </a:r>
            <a:r>
              <a:rPr lang="en-CA" i="1" dirty="0"/>
              <a:t>.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 A symbol </a:t>
            </a:r>
            <a:r>
              <a:rPr lang="en-CA" i="1" dirty="0"/>
              <a:t>dash</a:t>
            </a:r>
            <a:r>
              <a:rPr lang="en-CA" dirty="0"/>
              <a:t> "</a:t>
            </a:r>
            <a:r>
              <a:rPr lang="en-CA" b="1" dirty="0"/>
              <a:t>-</a:t>
            </a:r>
            <a:r>
              <a:rPr lang="en-CA" dirty="0"/>
              <a:t>" indicates that the permission is </a:t>
            </a:r>
            <a:r>
              <a:rPr lang="en-CA" b="1" dirty="0"/>
              <a:t>NOT</a:t>
            </a:r>
            <a:r>
              <a:rPr lang="en-CA" dirty="0"/>
              <a:t> granted.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A76BB1F-B172-284C-A644-0BE19C08A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6490" y="1706813"/>
            <a:ext cx="5182824" cy="218145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E7D31A-E70A-3742-AC93-928669ABF6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6490" y="4084698"/>
            <a:ext cx="5182824" cy="2113457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094791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13435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command:  </a:t>
            </a:r>
            <a:r>
              <a:rPr lang="en-CA" b="1" i="1" dirty="0"/>
              <a:t>Symbolic Method:</a:t>
            </a:r>
            <a:br>
              <a:rPr lang="en-CA" dirty="0"/>
            </a:br>
            <a:br>
              <a:rPr lang="en-CA" dirty="0"/>
            </a:br>
            <a:r>
              <a:rPr lang="en-CA" sz="1500" dirty="0"/>
              <a:t>The </a:t>
            </a:r>
            <a:r>
              <a:rPr lang="en-CA" sz="1500" b="1" dirty="0" err="1">
                <a:solidFill>
                  <a:srgbClr val="0070C0"/>
                </a:solidFill>
              </a:rPr>
              <a:t>chmod</a:t>
            </a:r>
            <a:r>
              <a:rPr lang="en-CA" sz="1500" dirty="0"/>
              <a:t> command can use </a:t>
            </a:r>
            <a:r>
              <a:rPr lang="en-CA" sz="1500" b="1" dirty="0"/>
              <a:t>symbols</a:t>
            </a:r>
            <a:r>
              <a:rPr lang="en-CA" sz="1500" dirty="0"/>
              <a:t> to </a:t>
            </a:r>
            <a:r>
              <a:rPr lang="en-CA" sz="1500" b="1" dirty="0"/>
              <a:t>add</a:t>
            </a:r>
            <a:r>
              <a:rPr lang="en-CA" sz="1500" dirty="0"/>
              <a:t>, </a:t>
            </a:r>
            <a:r>
              <a:rPr lang="en-CA" sz="1500" b="1" dirty="0"/>
              <a:t>remove</a:t>
            </a:r>
            <a:r>
              <a:rPr lang="en-CA" sz="1500" dirty="0"/>
              <a:t>, and </a:t>
            </a:r>
            <a:r>
              <a:rPr lang="en-CA" sz="1500" b="1" dirty="0"/>
              <a:t>set</a:t>
            </a:r>
            <a:r>
              <a:rPr lang="en-CA" sz="1500" dirty="0"/>
              <a:t> </a:t>
            </a:r>
            <a:r>
              <a:rPr lang="en-CA" sz="1500" b="1" dirty="0">
                <a:latin typeface="Courier New" panose="02070309020205020404" pitchFamily="49" charset="0"/>
                <a:cs typeface="Courier New" panose="02070309020205020404" pitchFamily="49" charset="0"/>
              </a:rPr>
              <a:t>rwx</a:t>
            </a:r>
            <a:r>
              <a:rPr lang="en-CA" sz="1500" dirty="0"/>
              <a:t> permissions for </a:t>
            </a:r>
            <a:r>
              <a:rPr lang="en-CA" sz="1500" b="1" dirty="0"/>
              <a:t>user</a:t>
            </a:r>
            <a:r>
              <a:rPr lang="en-CA" sz="1500" dirty="0"/>
              <a:t>,</a:t>
            </a:r>
            <a:br>
              <a:rPr lang="en-CA" sz="1500" dirty="0"/>
            </a:br>
            <a:r>
              <a:rPr lang="en-CA" sz="1500" b="1" dirty="0"/>
              <a:t>same group members</a:t>
            </a:r>
            <a:r>
              <a:rPr lang="en-CA" sz="1500" dirty="0"/>
              <a:t>, </a:t>
            </a:r>
            <a:r>
              <a:rPr lang="en-CA" sz="1500" b="1" dirty="0"/>
              <a:t>other group members </a:t>
            </a:r>
            <a:r>
              <a:rPr lang="en-CA" sz="1500" dirty="0"/>
              <a:t>or </a:t>
            </a:r>
            <a:r>
              <a:rPr lang="en-CA" sz="1500" b="1" dirty="0"/>
              <a:t>ALL</a:t>
            </a:r>
            <a:r>
              <a:rPr lang="en-CA" sz="1500" dirty="0"/>
              <a:t> categories:</a:t>
            </a:r>
          </a:p>
          <a:p>
            <a:pPr marL="0" indent="0">
              <a:buNone/>
            </a:pPr>
            <a:r>
              <a:rPr lang="en-CA" sz="1500" b="1" dirty="0"/>
              <a:t>NOTE:</a:t>
            </a:r>
            <a:r>
              <a:rPr lang="en-CA" sz="1500" dirty="0"/>
              <a:t> You can use the </a:t>
            </a:r>
            <a:r>
              <a:rPr lang="en-CA" sz="1500" b="1" dirty="0"/>
              <a:t>-R</a:t>
            </a:r>
            <a:r>
              <a:rPr lang="en-CA" sz="1500" dirty="0"/>
              <a:t> option to set permissions for directory, subdirectory and directory contents </a:t>
            </a:r>
            <a:r>
              <a:rPr lang="en-CA" sz="1500" b="1" dirty="0"/>
              <a:t>recursively</a:t>
            </a:r>
            <a:r>
              <a:rPr lang="en-CA" sz="1500" dirty="0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80329"/>
              </p:ext>
            </p:extLst>
          </p:nvPr>
        </p:nvGraphicFramePr>
        <p:xfrm>
          <a:off x="1451578" y="3972627"/>
          <a:ext cx="9964614" cy="2357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525339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6439275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ugo+x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 execute permissions to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u=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rwx,go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=x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 for same group members and other group members to navigate to other subdirectories (that may have access / view permissions).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go-w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Remove write permissions for same group members and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a=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rx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690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add</a:t>
            </a:r>
            <a:r>
              <a:rPr lang="en-CA" dirty="0"/>
              <a:t>, </a:t>
            </a:r>
            <a:r>
              <a:rPr lang="en-CA" b="1" dirty="0"/>
              <a:t>remove</a:t>
            </a:r>
            <a:r>
              <a:rPr lang="en-CA" dirty="0"/>
              <a:t> and </a:t>
            </a:r>
            <a:r>
              <a:rPr lang="en-CA" b="1" dirty="0"/>
              <a:t>set</a:t>
            </a:r>
            <a:br>
              <a:rPr lang="en-CA" dirty="0"/>
            </a:br>
            <a:r>
              <a:rPr lang="en-CA" dirty="0"/>
              <a:t>permissions with the </a:t>
            </a:r>
            <a:r>
              <a:rPr lang="en-CA" b="1" dirty="0" err="1"/>
              <a:t>chmod</a:t>
            </a:r>
            <a:r>
              <a:rPr lang="en-CA" dirty="0"/>
              <a:t> command the </a:t>
            </a:r>
            <a:r>
              <a:rPr lang="en-CA" i="1" dirty="0"/>
              <a:t>Symbolic</a:t>
            </a:r>
            <a:r>
              <a:rPr lang="en-CA" dirty="0"/>
              <a:t> method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4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628119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command: </a:t>
            </a:r>
            <a:br>
              <a:rPr lang="en-CA" b="1" dirty="0"/>
            </a:br>
            <a:r>
              <a:rPr lang="en-CA" b="1" i="1" dirty="0"/>
              <a:t>Absolute (Octal) Method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You can also use </a:t>
            </a:r>
            <a:r>
              <a:rPr lang="en-CA" b="1" dirty="0"/>
              <a:t>octal numbers</a:t>
            </a:r>
            <a:r>
              <a:rPr lang="en-CA" dirty="0"/>
              <a:t> to </a:t>
            </a:r>
            <a:r>
              <a:rPr lang="en-CA" b="1" dirty="0"/>
              <a:t>set</a:t>
            </a:r>
            <a:r>
              <a:rPr lang="en-CA" dirty="0"/>
              <a:t> permissions. </a:t>
            </a:r>
            <a:br>
              <a:rPr lang="en-CA" dirty="0"/>
            </a:br>
            <a:r>
              <a:rPr lang="en-CA" dirty="0"/>
              <a:t>This method is a short-cut and may require less typing than using the </a:t>
            </a:r>
            <a:r>
              <a:rPr lang="en-CA" i="1" dirty="0"/>
              <a:t>symbolic</a:t>
            </a:r>
            <a:r>
              <a:rPr lang="en-CA" dirty="0"/>
              <a:t> method.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First</a:t>
            </a:r>
            <a:r>
              <a:rPr lang="en-CA" dirty="0"/>
              <a:t>, write </a:t>
            </a:r>
            <a:r>
              <a:rPr lang="en-CA" b="1" dirty="0"/>
              <a:t>permissions</a:t>
            </a:r>
            <a:r>
              <a:rPr lang="en-CA" dirty="0"/>
              <a:t> for user, group and others that you want to</a:t>
            </a:r>
            <a:br>
              <a:rPr lang="en-CA" dirty="0"/>
            </a:br>
            <a:r>
              <a:rPr lang="en-CA" dirty="0"/>
              <a:t>set</a:t>
            </a:r>
            <a:r>
              <a:rPr lang="en-CA" b="1" dirty="0"/>
              <a:t>. If permission is granted, write 1 and if not granted, write 0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Second</a:t>
            </a:r>
            <a:r>
              <a:rPr lang="en-CA" dirty="0"/>
              <a:t>, perform a </a:t>
            </a:r>
            <a:r>
              <a:rPr lang="en-CA" b="1" dirty="0"/>
              <a:t>binary to octal conversion</a:t>
            </a:r>
            <a:r>
              <a:rPr lang="en-CA" dirty="0"/>
              <a:t>, for each </a:t>
            </a:r>
            <a:r>
              <a:rPr lang="en-CA" u="sng" dirty="0"/>
              <a:t>group of three</a:t>
            </a:r>
            <a:br>
              <a:rPr lang="en-CA" dirty="0"/>
            </a:br>
            <a:r>
              <a:rPr lang="en-CA" dirty="0"/>
              <a:t>(user, group, other) and then issue the </a:t>
            </a:r>
            <a:r>
              <a:rPr lang="en-CA" b="1" dirty="0" err="1"/>
              <a:t>chmod</a:t>
            </a:r>
            <a:r>
              <a:rPr lang="en-CA" dirty="0"/>
              <a:t> command using the </a:t>
            </a:r>
            <a:br>
              <a:rPr lang="en-CA" dirty="0"/>
            </a:br>
            <a:r>
              <a:rPr lang="en-CA" dirty="0"/>
              <a:t>Absolute / Octal method.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You can only use this method to </a:t>
            </a:r>
            <a:r>
              <a:rPr lang="en-CA" b="1" dirty="0"/>
              <a:t>set</a:t>
            </a:r>
            <a:r>
              <a:rPr lang="en-CA" dirty="0"/>
              <a:t> file permissions </a:t>
            </a:r>
            <a:br>
              <a:rPr lang="en-CA" dirty="0"/>
            </a:br>
            <a:r>
              <a:rPr lang="en-CA" dirty="0"/>
              <a:t>(as opposed to </a:t>
            </a:r>
            <a:r>
              <a:rPr lang="en-CA" i="1" dirty="0"/>
              <a:t>adding</a:t>
            </a:r>
            <a:r>
              <a:rPr lang="en-CA" dirty="0"/>
              <a:t> or </a:t>
            </a:r>
            <a:r>
              <a:rPr lang="en-CA" i="1" dirty="0"/>
              <a:t>removing</a:t>
            </a:r>
            <a:r>
              <a:rPr lang="en-CA" dirty="0"/>
              <a:t> permissions).</a:t>
            </a:r>
            <a:endParaRPr lang="en-US" dirty="0"/>
          </a:p>
        </p:txBody>
      </p:sp>
      <p:pic>
        <p:nvPicPr>
          <p:cNvPr id="6" name="Picture 5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3866CCEB-D19E-944A-8C74-690899DDE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182" y="3652435"/>
            <a:ext cx="3314700" cy="2438400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5034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9134359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b="1" dirty="0"/>
              <a:t>Changing File Permissions with </a:t>
            </a:r>
            <a:r>
              <a:rPr lang="en-CA" b="1" dirty="0">
                <a:latin typeface="Courier New" panose="02070309020205020404" pitchFamily="49" charset="0"/>
                <a:cs typeface="Courier New" panose="02070309020205020404" pitchFamily="49" charset="0"/>
              </a:rPr>
              <a:t>chmod</a:t>
            </a:r>
            <a:r>
              <a:rPr lang="en-CA" b="1" dirty="0"/>
              <a:t> command:  </a:t>
            </a:r>
            <a:r>
              <a:rPr lang="en-CA" b="1" i="1" dirty="0"/>
              <a:t>Absolute (Octal) Method</a:t>
            </a:r>
            <a:br>
              <a:rPr lang="en-CA" b="1" dirty="0"/>
            </a:br>
            <a:br>
              <a:rPr lang="en-CA" b="1" dirty="0"/>
            </a:br>
            <a:r>
              <a:rPr lang="en-CA" sz="1500" dirty="0"/>
              <a:t>Below is a table that displays common </a:t>
            </a:r>
            <a:r>
              <a:rPr lang="en-CA" sz="1500" b="1" dirty="0" err="1"/>
              <a:t>chmod</a:t>
            </a:r>
            <a:r>
              <a:rPr lang="en-CA" sz="1500" dirty="0"/>
              <a:t> commands (using the Absolute / Octal method)</a:t>
            </a:r>
            <a:br>
              <a:rPr lang="en-CA" sz="1500" dirty="0"/>
            </a:br>
            <a:r>
              <a:rPr lang="en-CA" sz="1500" dirty="0"/>
              <a:t>for </a:t>
            </a:r>
            <a:r>
              <a:rPr lang="en-CA" sz="1500" u="sng" dirty="0"/>
              <a:t>common</a:t>
            </a:r>
            <a:r>
              <a:rPr lang="en-CA" sz="1500" dirty="0"/>
              <a:t> purposes.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474710-90E1-FE4E-A41A-4FF5EC072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08400"/>
              </p:ext>
            </p:extLst>
          </p:nvPr>
        </p:nvGraphicFramePr>
        <p:xfrm>
          <a:off x="1451578" y="3429000"/>
          <a:ext cx="9964614" cy="19487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95958">
                  <a:extLst>
                    <a:ext uri="{9D8B030D-6E8A-4147-A177-3AD203B41FA5}">
                      <a16:colId xmlns:a16="http://schemas.microsoft.com/office/drawing/2014/main" val="3646333729"/>
                    </a:ext>
                  </a:extLst>
                </a:gridCol>
                <a:gridCol w="7168656">
                  <a:extLst>
                    <a:ext uri="{9D8B030D-6E8A-4147-A177-3AD203B41FA5}">
                      <a16:colId xmlns:a16="http://schemas.microsoft.com/office/drawing/2014/main" val="960792857"/>
                    </a:ext>
                  </a:extLst>
                </a:gridCol>
              </a:tblGrid>
              <a:tr h="298018">
                <a:tc>
                  <a:txBody>
                    <a:bodyPr/>
                    <a:lstStyle/>
                    <a:p>
                      <a:r>
                        <a:rPr lang="en-US" dirty="0"/>
                        <a:t>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4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500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script.bash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only the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for the file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script.bash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so it can be run.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0077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711 ~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"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pass-thru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" permissions of your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home</a:t>
                      </a:r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directory.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83775"/>
                  </a:ext>
                </a:extLst>
              </a:tr>
              <a:tr h="536539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750 ~/shared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full permissions for user, read and access permissions for some group members and no permissions for other group members for the directory </a:t>
                      </a:r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~/shared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610692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1400" b="1" i="0" kern="1200" dirty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chmod 555 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myfile.txt</a:t>
                      </a:r>
                      <a:endParaRPr lang="en-US" sz="14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Set read and execute permissions for the directory </a:t>
                      </a:r>
                      <a:r>
                        <a:rPr lang="en-CA" sz="14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myfile.txt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632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6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</a:t>
            </a:r>
            <a:r>
              <a:rPr lang="en-CA" dirty="0"/>
              <a:t>permissions </a:t>
            </a:r>
            <a:br>
              <a:rPr lang="en-CA" dirty="0"/>
            </a:br>
            <a:r>
              <a:rPr lang="en-CA" dirty="0"/>
              <a:t>with the </a:t>
            </a:r>
            <a:r>
              <a:rPr lang="en-CA" b="1" dirty="0" err="1"/>
              <a:t>chmod</a:t>
            </a:r>
            <a:r>
              <a:rPr lang="en-CA" dirty="0"/>
              <a:t> command using the </a:t>
            </a:r>
            <a:r>
              <a:rPr lang="en-CA" i="1" dirty="0"/>
              <a:t>Absolute / Octal </a:t>
            </a:r>
            <a:r>
              <a:rPr lang="en-CA" dirty="0"/>
              <a:t>method</a:t>
            </a:r>
            <a:r>
              <a:rPr lang="en-CA" i="1" dirty="0"/>
              <a:t>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5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208395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b="1" dirty="0"/>
              <a:t>Setting Permissions for Newly-Created Directories and </a:t>
            </a:r>
            <a:br>
              <a:rPr lang="en-CA" b="1" dirty="0"/>
            </a:br>
            <a:r>
              <a:rPr lang="en-CA" b="1" dirty="0"/>
              <a:t>Regular Files (</a:t>
            </a:r>
            <a:r>
              <a:rPr lang="en-CA" b="1" dirty="0" err="1"/>
              <a:t>umask</a:t>
            </a:r>
            <a:r>
              <a:rPr lang="en-CA" b="1" dirty="0"/>
              <a:t>):</a:t>
            </a:r>
            <a:br>
              <a:rPr lang="en-CA" b="1" dirty="0"/>
            </a:br>
            <a:endParaRPr lang="en-CA" b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r>
              <a:rPr lang="en-CA" dirty="0"/>
              <a:t> command is used to set the permissions of  </a:t>
            </a:r>
            <a:r>
              <a:rPr lang="en-CA" b="1" dirty="0"/>
              <a:t>newly-created directories and regular files</a:t>
            </a:r>
            <a:r>
              <a:rPr lang="en-CA" dirty="0"/>
              <a:t>. Issuing the </a:t>
            </a:r>
            <a:r>
              <a:rPr lang="en-CA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umask</a:t>
            </a:r>
            <a:r>
              <a:rPr lang="en-CA" dirty="0"/>
              <a:t> command </a:t>
            </a:r>
            <a:br>
              <a:rPr lang="en-CA" dirty="0"/>
            </a:br>
            <a:r>
              <a:rPr lang="en-CA" u="sng" dirty="0"/>
              <a:t>without</a:t>
            </a:r>
            <a:r>
              <a:rPr lang="en-CA" dirty="0"/>
              <a:t> arguments will display the current </a:t>
            </a:r>
            <a:r>
              <a:rPr lang="en-CA" dirty="0" err="1"/>
              <a:t>umask</a:t>
            </a:r>
            <a:r>
              <a:rPr lang="en-CA" dirty="0"/>
              <a:t> value.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above right </a:t>
            </a:r>
            <a:r>
              <a:rPr lang="en-CA" dirty="0"/>
              <a:t>shows how to calculate permissions for </a:t>
            </a:r>
            <a:br>
              <a:rPr lang="en-CA" dirty="0"/>
            </a:br>
            <a:r>
              <a:rPr lang="en-CA" dirty="0"/>
              <a:t>newly-created </a:t>
            </a:r>
            <a:r>
              <a:rPr lang="en-CA" b="1" dirty="0"/>
              <a:t>directories</a:t>
            </a:r>
            <a:r>
              <a:rPr lang="en-CA" dirty="0"/>
              <a:t> 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diagram on the </a:t>
            </a:r>
            <a:r>
              <a:rPr lang="en-CA" u="sng" dirty="0"/>
              <a:t>below  right </a:t>
            </a:r>
            <a:r>
              <a:rPr lang="en-CA" dirty="0"/>
              <a:t>shows how to calculate permissions for newly-created </a:t>
            </a:r>
            <a:r>
              <a:rPr lang="en-CA" b="1" dirty="0"/>
              <a:t>regular files </a:t>
            </a: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Setting the </a:t>
            </a:r>
            <a:r>
              <a:rPr lang="en-CA" b="1" dirty="0" err="1"/>
              <a:t>umask</a:t>
            </a:r>
            <a:r>
              <a:rPr lang="en-CA" dirty="0"/>
              <a:t> value works only in the current shell session unless the </a:t>
            </a:r>
            <a:r>
              <a:rPr lang="en-CA" dirty="0" err="1"/>
              <a:t>umask</a:t>
            </a:r>
            <a:r>
              <a:rPr lang="en-CA" dirty="0"/>
              <a:t> command is contained in a start-up file (e.g.  </a:t>
            </a:r>
            <a:r>
              <a:rPr lang="en-CA" b="1" dirty="0"/>
              <a:t>.profile</a:t>
            </a:r>
            <a:r>
              <a:rPr lang="en-CA" dirty="0"/>
              <a:t>, </a:t>
            </a:r>
            <a:r>
              <a:rPr lang="en-CA" b="1" dirty="0"/>
              <a:t>.</a:t>
            </a:r>
            <a:r>
              <a:rPr lang="en-CA" b="1" dirty="0" err="1"/>
              <a:t>bash_profile</a:t>
            </a:r>
            <a:r>
              <a:rPr lang="en-CA" dirty="0"/>
              <a:t>, or </a:t>
            </a:r>
            <a:r>
              <a:rPr lang="en-CA" b="1" dirty="0"/>
              <a:t>.</a:t>
            </a:r>
            <a:r>
              <a:rPr lang="en-CA" b="1" dirty="0" err="1"/>
              <a:t>bashrc</a:t>
            </a:r>
            <a:r>
              <a:rPr lang="en-CA" dirty="0"/>
              <a:t>). Start-up files are discussed  at the end of this course.</a:t>
            </a:r>
            <a:br>
              <a:rPr lang="en-CA" dirty="0"/>
            </a:br>
            <a:br>
              <a:rPr lang="en-CA" dirty="0"/>
            </a:br>
            <a:endParaRPr lang="en-CA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5BCBF4F-6D3F-6648-9B19-D6C3A7FFC5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7157" y="1718554"/>
            <a:ext cx="3222600" cy="212578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0B7BD66-5D6D-3445-A5EC-DB9F87C51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157" y="4306456"/>
            <a:ext cx="3222600" cy="2156128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4159746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77500" lnSpcReduction="2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/>
              <a:t>Data Representation</a:t>
            </a:r>
            <a:br>
              <a:rPr lang="en-US" altLang="en-US" dirty="0">
                <a:solidFill>
                  <a:srgbClr val="663366"/>
                </a:solidFill>
              </a:rPr>
            </a:br>
            <a:br>
              <a:rPr lang="en-CA" dirty="0"/>
            </a:br>
            <a:r>
              <a:rPr lang="en-CA" dirty="0"/>
              <a:t>Digital computers are </a:t>
            </a:r>
            <a:r>
              <a:rPr lang="en-CA" b="1" dirty="0"/>
              <a:t>electronic devices </a:t>
            </a:r>
            <a:r>
              <a:rPr lang="en-CA" dirty="0"/>
              <a:t>that contain a series of </a:t>
            </a:r>
            <a:br>
              <a:rPr lang="en-CA" dirty="0"/>
            </a:br>
            <a:r>
              <a:rPr lang="en-CA" b="1" dirty="0"/>
              <a:t>circuits</a:t>
            </a:r>
            <a:r>
              <a:rPr lang="en-CA" dirty="0"/>
              <a:t> and </a:t>
            </a:r>
            <a:r>
              <a:rPr lang="en-CA" b="1" dirty="0"/>
              <a:t>voltage levels </a:t>
            </a:r>
            <a:r>
              <a:rPr lang="en-CA" dirty="0"/>
              <a:t>that can store / represent data.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Binary numbers can represent those series of circuits with voltage levels. Those binary numbers (0’s and 1’s) are combined in a sequence to form a </a:t>
            </a:r>
            <a:r>
              <a:rPr lang="en-CA" b="1" dirty="0"/>
              <a:t>byte</a:t>
            </a:r>
            <a:r>
              <a:rPr lang="en-CA" dirty="0"/>
              <a:t>. </a:t>
            </a:r>
            <a:br>
              <a:rPr lang="en-CA" dirty="0"/>
            </a:br>
            <a:r>
              <a:rPr lang="en-CA" dirty="0"/>
              <a:t>Bytes are used to represent </a:t>
            </a:r>
            <a:r>
              <a:rPr lang="en-CA" b="1" dirty="0"/>
              <a:t>numbers</a:t>
            </a:r>
            <a:r>
              <a:rPr lang="en-CA" dirty="0"/>
              <a:t> or </a:t>
            </a:r>
            <a:r>
              <a:rPr lang="en-CA" b="1" dirty="0"/>
              <a:t>characters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It is the job of the computer program to understand if those bytes</a:t>
            </a:r>
            <a:br>
              <a:rPr lang="en-CA" dirty="0"/>
            </a:br>
            <a:r>
              <a:rPr lang="en-CA" dirty="0"/>
              <a:t>(series of o’s and/or 1’s) represent numbers or characters</a:t>
            </a:r>
            <a:br>
              <a:rPr lang="en-CA" dirty="0"/>
            </a:br>
            <a:r>
              <a:rPr lang="en-CA" dirty="0"/>
              <a:t>(</a:t>
            </a:r>
            <a:r>
              <a:rPr lang="en-CA" dirty="0" err="1"/>
              <a:t>eg.</a:t>
            </a:r>
            <a:r>
              <a:rPr lang="en-CA" dirty="0"/>
              <a:t> in </a:t>
            </a:r>
            <a:r>
              <a:rPr lang="en-CA" b="1" dirty="0"/>
              <a:t>C programming</a:t>
            </a:r>
            <a:r>
              <a:rPr lang="en-CA" dirty="0"/>
              <a:t>, declaring a variable with a </a:t>
            </a:r>
            <a:r>
              <a:rPr lang="en-CA" b="1" dirty="0"/>
              <a:t>data type</a:t>
            </a:r>
            <a:r>
              <a:rPr lang="en-CA" dirty="0"/>
              <a:t>)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CA" dirty="0"/>
              <a:t>Understanding how the computer stores numbers and characters can be useful when </a:t>
            </a:r>
            <a:r>
              <a:rPr lang="en-CA" b="1" dirty="0"/>
              <a:t>administrating computer systems </a:t>
            </a:r>
            <a:r>
              <a:rPr lang="en-CA" dirty="0"/>
              <a:t>and </a:t>
            </a:r>
            <a:br>
              <a:rPr lang="en-CA" dirty="0"/>
            </a:br>
            <a:r>
              <a:rPr lang="en-CA" b="1" dirty="0"/>
              <a:t>creating programs </a:t>
            </a:r>
            <a:r>
              <a:rPr lang="en-CA" dirty="0"/>
              <a:t>to be run on computer systems.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en-CA" dirty="0"/>
            </a:br>
            <a:endParaRPr lang="en-CA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altLang="en-US" sz="4400" dirty="0">
              <a:latin typeface="Arial" panose="020B0604020202020204" pitchFamily="34" charset="0"/>
            </a:endParaRPr>
          </a:p>
        </p:txBody>
      </p:sp>
      <p:pic>
        <p:nvPicPr>
          <p:cNvPr id="10" name="Picture 9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395D337A-7CBD-8D40-A7DF-90A5B2BD65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1834" y="1846259"/>
            <a:ext cx="1699230" cy="2693710"/>
          </a:xfrm>
          <a:prstGeom prst="rect">
            <a:avLst/>
          </a:prstGeom>
        </p:spPr>
      </p:pic>
      <p:pic>
        <p:nvPicPr>
          <p:cNvPr id="11" name="Picture 10" descr="A close up of a keyboard&#10;&#10;Description automatically generated">
            <a:extLst>
              <a:ext uri="{FF2B5EF4-FFF2-40B4-BE49-F238E27FC236}">
                <a16:creationId xmlns:a16="http://schemas.microsoft.com/office/drawing/2014/main" id="{D634559F-0228-2043-9D41-BEC50E9B2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38" y="4766872"/>
            <a:ext cx="1598483" cy="201268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787DECC-5EFF-FE4B-9407-C8F3D1DE4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729520" y="221075"/>
            <a:ext cx="2087287" cy="130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3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Instructor Demonstration</a:t>
            </a:r>
          </a:p>
          <a:p>
            <a:pPr marL="0" indent="0">
              <a:buNone/>
            </a:pPr>
            <a:r>
              <a:rPr lang="en-CA" dirty="0"/>
              <a:t>Your instructor will now demonstrate how to </a:t>
            </a:r>
            <a:r>
              <a:rPr lang="en-CA" b="1" dirty="0"/>
              <a:t>set / confirm</a:t>
            </a:r>
            <a:br>
              <a:rPr lang="en-CA" b="1" dirty="0"/>
            </a:br>
            <a:r>
              <a:rPr lang="en-CA" dirty="0"/>
              <a:t>permissions of </a:t>
            </a:r>
            <a:r>
              <a:rPr lang="en-CA" u="sng" dirty="0"/>
              <a:t>newly-created</a:t>
            </a:r>
            <a:r>
              <a:rPr lang="en-CA" dirty="0"/>
              <a:t> directories and regular files</a:t>
            </a:r>
            <a:br>
              <a:rPr lang="en-CA" dirty="0"/>
            </a:br>
            <a:r>
              <a:rPr lang="en-CA" dirty="0"/>
              <a:t>using the </a:t>
            </a:r>
            <a:r>
              <a:rPr lang="en-CA" b="1" dirty="0" err="1"/>
              <a:t>umask</a:t>
            </a:r>
            <a:r>
              <a:rPr lang="en-CA" dirty="0"/>
              <a:t> command.</a:t>
            </a:r>
            <a:br>
              <a:rPr lang="en-CA" sz="1400" dirty="0"/>
            </a:br>
            <a:br>
              <a:rPr lang="en-CA" sz="1200" dirty="0"/>
            </a:br>
            <a:br>
              <a:rPr lang="en-CA" sz="1200" dirty="0"/>
            </a:br>
            <a:endParaRPr lang="en-CA" sz="1200" dirty="0"/>
          </a:p>
          <a:p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14C5477-287A-0341-8A5F-27D769B069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35411" y="975969"/>
            <a:ext cx="1210020" cy="12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5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File permissions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8413391" cy="47557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2400" b="1" dirty="0"/>
              <a:t>Getting Practice</a:t>
            </a:r>
          </a:p>
          <a:p>
            <a:pPr marL="0" indent="0">
              <a:buNone/>
            </a:pPr>
            <a:r>
              <a:rPr lang="en-CA" dirty="0"/>
              <a:t>Perform the online tutorial </a:t>
            </a:r>
            <a:r>
              <a:rPr lang="en-CA" b="1" dirty="0"/>
              <a:t>Tutorial 4: Data Representation / Numbering Conversions / File Permissions </a:t>
            </a:r>
            <a:r>
              <a:rPr lang="en-CA" dirty="0"/>
              <a:t>(</a:t>
            </a:r>
            <a:r>
              <a:rPr lang="en-CA" b="1" dirty="0"/>
              <a:t>ctrl-click</a:t>
            </a:r>
            <a:r>
              <a:rPr lang="en-CA" dirty="0"/>
              <a:t> to open link):</a:t>
            </a:r>
            <a:br>
              <a:rPr lang="en-CA" sz="1600" dirty="0"/>
            </a:br>
            <a:endParaRPr lang="en-CA" sz="1600" dirty="0"/>
          </a:p>
          <a:p>
            <a:pPr lvl="1"/>
            <a:r>
              <a:rPr lang="en-CA" dirty="0">
                <a:hlinkClick r:id="rId2"/>
              </a:rPr>
              <a:t>INVESTIGATION 2: FILE PERMISSIONS</a:t>
            </a:r>
            <a:br>
              <a:rPr lang="en-CA" dirty="0"/>
            </a:br>
            <a:endParaRPr lang="en-CA" dirty="0"/>
          </a:p>
          <a:p>
            <a:pPr lvl="1"/>
            <a:r>
              <a:rPr lang="en-CA" dirty="0">
                <a:hlinkClick r:id="rId3"/>
              </a:rPr>
              <a:t>LINUX PRACTICE QUESTIONS</a:t>
            </a:r>
            <a:r>
              <a:rPr lang="en-CA" dirty="0"/>
              <a:t>  (Questions 6 – 12)</a:t>
            </a:r>
            <a:br>
              <a:rPr lang="en-CA" sz="1400" dirty="0"/>
            </a:br>
            <a:br>
              <a:rPr lang="en-CA" sz="1400" dirty="0"/>
            </a:br>
            <a:endParaRPr lang="en-CA" sz="1400"/>
          </a:p>
          <a:p>
            <a:endParaRPr lang="en-CA" sz="2400" dirty="0"/>
          </a:p>
          <a:p>
            <a:endParaRPr lang="en-CA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72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6637344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Numbering Conversion:</a:t>
            </a:r>
            <a:br>
              <a:rPr lang="en-CA" sz="2400" b="1" dirty="0"/>
            </a:br>
            <a:endParaRPr lang="en-CA" sz="2400" b="1" dirty="0"/>
          </a:p>
          <a:p>
            <a:pPr marL="0" indent="0">
              <a:buNone/>
            </a:pPr>
            <a:r>
              <a:rPr lang="en-CA" dirty="0"/>
              <a:t>Computers have evolved over time. During that time, humans have interfaced with the computer by </a:t>
            </a:r>
            <a:r>
              <a:rPr lang="en-CA" i="1" dirty="0"/>
              <a:t>binary</a:t>
            </a:r>
            <a:r>
              <a:rPr lang="en-CA" dirty="0"/>
              <a:t> numbers, or by using </a:t>
            </a:r>
            <a:r>
              <a:rPr lang="en-CA" b="1" dirty="0"/>
              <a:t>short-cuts</a:t>
            </a:r>
            <a:r>
              <a:rPr lang="en-CA" dirty="0"/>
              <a:t> such as </a:t>
            </a:r>
            <a:br>
              <a:rPr lang="en-CA" dirty="0"/>
            </a:br>
            <a:r>
              <a:rPr lang="en-CA" b="1" u="sng" dirty="0"/>
              <a:t>octal</a:t>
            </a:r>
            <a:r>
              <a:rPr lang="en-CA" dirty="0"/>
              <a:t> or </a:t>
            </a:r>
            <a:r>
              <a:rPr lang="en-CA" b="1" u="sng" dirty="0"/>
              <a:t>hexadecimal</a:t>
            </a:r>
            <a:r>
              <a:rPr lang="en-CA" dirty="0"/>
              <a:t> numbers.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Computer Networking / Support Specialists </a:t>
            </a:r>
            <a:r>
              <a:rPr lang="en-CA" dirty="0"/>
              <a:t>and </a:t>
            </a:r>
            <a:r>
              <a:rPr lang="en-CA" b="1" dirty="0"/>
              <a:t>Computer Programmers </a:t>
            </a:r>
            <a:r>
              <a:rPr lang="en-CA" dirty="0"/>
              <a:t>occasionally need to convert between numbering systems:</a:t>
            </a:r>
            <a:br>
              <a:rPr lang="en-CA" dirty="0"/>
            </a:br>
            <a:endParaRPr lang="en-CA" dirty="0"/>
          </a:p>
          <a:p>
            <a:r>
              <a:rPr lang="en-CA" sz="1700" dirty="0"/>
              <a:t>Converting </a:t>
            </a:r>
            <a:r>
              <a:rPr lang="en-CA" sz="1700" b="1" dirty="0"/>
              <a:t>decimal</a:t>
            </a:r>
            <a:r>
              <a:rPr lang="en-CA" sz="1700" dirty="0"/>
              <a:t> numbers to </a:t>
            </a:r>
            <a:r>
              <a:rPr lang="en-CA" sz="1700" b="1" dirty="0"/>
              <a:t>binary</a:t>
            </a:r>
            <a:r>
              <a:rPr lang="en-CA" sz="1700" dirty="0"/>
              <a:t> number for URLs (subnetting)</a:t>
            </a:r>
          </a:p>
          <a:p>
            <a:r>
              <a:rPr lang="en-CA" sz="1700" dirty="0"/>
              <a:t>Converting </a:t>
            </a:r>
            <a:r>
              <a:rPr lang="en-CA" sz="1700" b="1" dirty="0"/>
              <a:t>decimal</a:t>
            </a:r>
            <a:r>
              <a:rPr lang="en-CA" sz="1700" dirty="0"/>
              <a:t> numbers to </a:t>
            </a:r>
            <a:r>
              <a:rPr lang="en-CA" sz="1700" b="1" dirty="0"/>
              <a:t>hexadecimal</a:t>
            </a:r>
            <a:r>
              <a:rPr lang="en-CA" sz="1700" dirty="0"/>
              <a:t> numbers to format webpages </a:t>
            </a:r>
            <a:br>
              <a:rPr lang="en-CA" sz="1700" dirty="0"/>
            </a:br>
            <a:r>
              <a:rPr lang="en-CA" sz="1700" dirty="0"/>
              <a:t>(with web-safe colours)</a:t>
            </a:r>
          </a:p>
          <a:p>
            <a:r>
              <a:rPr lang="en-CA" sz="1700" dirty="0"/>
              <a:t>Converting </a:t>
            </a:r>
            <a:r>
              <a:rPr lang="en-CA" sz="1700" b="1" dirty="0"/>
              <a:t>binary</a:t>
            </a:r>
            <a:r>
              <a:rPr lang="en-CA" sz="1700" dirty="0"/>
              <a:t> numbers to </a:t>
            </a:r>
            <a:r>
              <a:rPr lang="en-CA" sz="1700" b="1" dirty="0"/>
              <a:t>octal</a:t>
            </a:r>
            <a:r>
              <a:rPr lang="en-CA" sz="1700" dirty="0"/>
              <a:t> numbers for setting file permissions in Unix/Linux</a:t>
            </a:r>
          </a:p>
          <a:p>
            <a:pPr marL="0" indent="0">
              <a:buNone/>
            </a:pPr>
            <a:br>
              <a:rPr lang="en-US" altLang="en-US" dirty="0"/>
            </a:br>
            <a:r>
              <a:rPr lang="en-US" altLang="en-US" dirty="0"/>
              <a:t>Before performing numbering conversions, we need to better understand the </a:t>
            </a:r>
            <a:r>
              <a:rPr lang="en-US" altLang="en-US" b="1" dirty="0"/>
              <a:t>decimal</a:t>
            </a:r>
            <a:r>
              <a:rPr lang="en-US" altLang="en-US" dirty="0"/>
              <a:t>, </a:t>
            </a:r>
            <a:r>
              <a:rPr lang="en-US" altLang="en-US" b="1" dirty="0"/>
              <a:t>binary</a:t>
            </a:r>
            <a:r>
              <a:rPr lang="en-US" altLang="en-US" dirty="0"/>
              <a:t>, </a:t>
            </a:r>
            <a:r>
              <a:rPr lang="en-US" altLang="en-US" b="1" dirty="0"/>
              <a:t>octal</a:t>
            </a:r>
            <a:r>
              <a:rPr lang="en-US" altLang="en-US" dirty="0"/>
              <a:t> and </a:t>
            </a:r>
            <a:r>
              <a:rPr lang="en-US" altLang="en-US" b="1" dirty="0"/>
              <a:t>hexadecimal</a:t>
            </a:r>
            <a:r>
              <a:rPr lang="en-US" altLang="en-US" dirty="0"/>
              <a:t> numbering systems.</a:t>
            </a:r>
            <a:endParaRPr lang="en-CA" dirty="0"/>
          </a:p>
        </p:txBody>
      </p:sp>
      <p:pic>
        <p:nvPicPr>
          <p:cNvPr id="5" name="Picture 4" descr="A close up of a keyboard&#10;&#10;Description automatically generated">
            <a:extLst>
              <a:ext uri="{FF2B5EF4-FFF2-40B4-BE49-F238E27FC236}">
                <a16:creationId xmlns:a16="http://schemas.microsoft.com/office/drawing/2014/main" id="{4408BD28-7E25-454B-9F98-887C1AD83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6474" y="4201948"/>
            <a:ext cx="2047147" cy="2577612"/>
          </a:xfrm>
          <a:prstGeom prst="rect">
            <a:avLst/>
          </a:prstGeom>
        </p:spPr>
      </p:pic>
      <p:pic>
        <p:nvPicPr>
          <p:cNvPr id="6" name="Picture 5" descr="A picture containing clock, keyboard&#10;&#10;Description automatically generated">
            <a:extLst>
              <a:ext uri="{FF2B5EF4-FFF2-40B4-BE49-F238E27FC236}">
                <a16:creationId xmlns:a16="http://schemas.microsoft.com/office/drawing/2014/main" id="{4533A11B-A6BF-1C43-8462-F07E7DF98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474" y="423229"/>
            <a:ext cx="2147894" cy="340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3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706813"/>
            <a:ext cx="4283937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Decimal Numbering System</a:t>
            </a:r>
            <a:br>
              <a:rPr lang="en-CA" sz="2400" b="1" dirty="0"/>
            </a:br>
            <a:r>
              <a:rPr lang="en-CA" sz="2400" b="1" dirty="0"/>
              <a:t>(Humans)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numbering system used by </a:t>
            </a:r>
            <a:r>
              <a:rPr lang="en-CA" b="1" dirty="0"/>
              <a:t>humans</a:t>
            </a:r>
            <a:r>
              <a:rPr lang="en-CA" dirty="0"/>
              <a:t>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decimal</a:t>
            </a:r>
            <a:r>
              <a:rPr lang="en-CA" dirty="0"/>
              <a:t> numbering system consists of </a:t>
            </a:r>
            <a:r>
              <a:rPr lang="en-CA" b="1" dirty="0"/>
              <a:t>digits</a:t>
            </a:r>
            <a:r>
              <a:rPr lang="en-CA" dirty="0"/>
              <a:t> ranging from </a:t>
            </a:r>
            <a:r>
              <a:rPr lang="en-CA" b="1" dirty="0"/>
              <a:t>0</a:t>
            </a:r>
            <a:r>
              <a:rPr lang="en-CA" dirty="0"/>
              <a:t> to </a:t>
            </a:r>
            <a:r>
              <a:rPr lang="en-CA" b="1" dirty="0"/>
              <a:t>9</a:t>
            </a:r>
            <a:r>
              <a:rPr lang="en-CA" dirty="0"/>
              <a:t>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fact that </a:t>
            </a:r>
            <a:r>
              <a:rPr lang="en-CA" b="1" dirty="0"/>
              <a:t>humans</a:t>
            </a:r>
            <a:r>
              <a:rPr lang="en-CA" dirty="0"/>
              <a:t> started counting on their </a:t>
            </a:r>
            <a:r>
              <a:rPr lang="en-CA" b="1" dirty="0"/>
              <a:t>fingers</a:t>
            </a:r>
            <a:r>
              <a:rPr lang="en-CA" dirty="0"/>
              <a:t> and </a:t>
            </a:r>
            <a:r>
              <a:rPr lang="en-CA" b="1" dirty="0"/>
              <a:t>thumbs</a:t>
            </a:r>
            <a:r>
              <a:rPr lang="en-CA" dirty="0"/>
              <a:t> most likely lead to the development of this numbering system.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 decimal numbering system is based on </a:t>
            </a:r>
            <a:br>
              <a:rPr lang="en-CA" dirty="0"/>
            </a:br>
            <a:r>
              <a:rPr lang="en-CA" b="1" dirty="0"/>
              <a:t>sums of the power of 10 </a:t>
            </a:r>
            <a:r>
              <a:rPr lang="en-CA" dirty="0"/>
              <a:t>which provides a framework for mathematic calculations.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6332195-8507-A547-901E-8AB781F22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3570" y="2745028"/>
            <a:ext cx="5726723" cy="27219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99882EA-BF14-4A4A-9F18-77168522E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31835" y="512470"/>
            <a:ext cx="1157905" cy="134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0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CA" sz="2200" b="1" dirty="0"/>
              <a:t>Binary Numbers</a:t>
            </a:r>
            <a:br>
              <a:rPr lang="en-CA" sz="2200" b="1" dirty="0"/>
            </a:br>
            <a:r>
              <a:rPr lang="en-CA" sz="2200" b="1" dirty="0"/>
              <a:t>(Computers)</a:t>
            </a:r>
            <a:br>
              <a:rPr lang="en-CA" sz="2200" b="1" dirty="0"/>
            </a:br>
            <a:endParaRPr lang="en-CA" sz="2200" b="1" dirty="0"/>
          </a:p>
          <a:p>
            <a:pPr marL="0" indent="0">
              <a:buNone/>
            </a:pPr>
            <a:r>
              <a:rPr lang="en-CA" dirty="0"/>
              <a:t>Digital computers have </a:t>
            </a:r>
            <a:r>
              <a:rPr lang="en-CA" b="1" dirty="0"/>
              <a:t>circuits</a:t>
            </a:r>
            <a:r>
              <a:rPr lang="en-CA" dirty="0"/>
              <a:t> which representing data in terms of voltage levels. Multiple circuits are used to represent data </a:t>
            </a:r>
            <a:br>
              <a:rPr lang="en-CA" dirty="0"/>
            </a:br>
            <a:r>
              <a:rPr lang="en-CA" dirty="0"/>
              <a:t>(in the form of </a:t>
            </a:r>
            <a:r>
              <a:rPr lang="en-CA" i="1" dirty="0"/>
              <a:t>binary</a:t>
            </a:r>
            <a:r>
              <a:rPr lang="en-CA" dirty="0"/>
              <a:t> numbers).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binary</a:t>
            </a:r>
            <a:r>
              <a:rPr lang="en-CA" dirty="0"/>
              <a:t> numbering system consists of digits ranging from </a:t>
            </a:r>
            <a:r>
              <a:rPr lang="en-CA" b="1" dirty="0"/>
              <a:t>0</a:t>
            </a:r>
            <a:r>
              <a:rPr lang="en-CA" dirty="0"/>
              <a:t> to </a:t>
            </a:r>
            <a:r>
              <a:rPr lang="en-CA" b="1" dirty="0"/>
              <a:t>1</a:t>
            </a:r>
            <a:r>
              <a:rPr lang="en-CA" dirty="0"/>
              <a:t>.  </a:t>
            </a:r>
            <a:br>
              <a:rPr lang="en-CA" dirty="0"/>
            </a:br>
            <a:r>
              <a:rPr lang="en-CA" dirty="0"/>
              <a:t>The numbering system is based on sums of the power of </a:t>
            </a:r>
            <a:r>
              <a:rPr lang="en-CA" b="1" dirty="0"/>
              <a:t>2</a:t>
            </a:r>
            <a:r>
              <a:rPr lang="en-CA" dirty="0"/>
              <a:t>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Referring to the diagram to the right, the value of each decimal digit consists of the value (placeholder) multiplied by the corresponding power of 2. For example, </a:t>
            </a:r>
            <a:r>
              <a:rPr lang="en-CA" b="1" dirty="0"/>
              <a:t>2</a:t>
            </a:r>
            <a:r>
              <a:rPr lang="en-CA" b="1" baseline="30000" dirty="0"/>
              <a:t>0</a:t>
            </a:r>
            <a:r>
              <a:rPr lang="en-CA" dirty="0"/>
              <a:t> , </a:t>
            </a:r>
            <a:r>
              <a:rPr lang="en-CA" b="1" dirty="0"/>
              <a:t>2</a:t>
            </a:r>
            <a:r>
              <a:rPr lang="en-CA" b="1" baseline="30000" dirty="0"/>
              <a:t>1</a:t>
            </a:r>
            <a:r>
              <a:rPr lang="en-CA" dirty="0"/>
              <a:t>, </a:t>
            </a:r>
            <a:r>
              <a:rPr lang="en-CA" b="1" dirty="0"/>
              <a:t>2</a:t>
            </a:r>
            <a:r>
              <a:rPr lang="en-CA" b="1" baseline="30000" dirty="0"/>
              <a:t>2</a:t>
            </a:r>
            <a:r>
              <a:rPr lang="en-CA" dirty="0"/>
              <a:t>, etc. which move in a </a:t>
            </a:r>
            <a:r>
              <a:rPr lang="en-CA" b="1" dirty="0"/>
              <a:t>right-to-left</a:t>
            </a:r>
            <a:r>
              <a:rPr lang="en-CA" dirty="0"/>
              <a:t> direction.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8A97535-2A7E-E844-B64D-0478CAAAAD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906" y="3116769"/>
            <a:ext cx="3567794" cy="188747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picture containing text, electronics, computer, sitting&#10;&#10;Description automatically generated">
            <a:extLst>
              <a:ext uri="{FF2B5EF4-FFF2-40B4-BE49-F238E27FC236}">
                <a16:creationId xmlns:a16="http://schemas.microsoft.com/office/drawing/2014/main" id="{5F77678B-2942-A64A-BAC5-83938F0B10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7732768" y="862186"/>
            <a:ext cx="1076632" cy="107663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69D6412-43C3-E142-A257-DB8D2D53BD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984695" y="402259"/>
            <a:ext cx="2966005" cy="1853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7393484" cy="47557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sz="2400" b="1" dirty="0"/>
              <a:t>Octal / Hexadecimal Numbers</a:t>
            </a:r>
            <a:br>
              <a:rPr lang="en-CA" sz="2400" b="1" dirty="0"/>
            </a:br>
            <a:r>
              <a:rPr lang="en-CA" sz="2400" b="1" dirty="0"/>
              <a:t>(short-cuts)</a:t>
            </a:r>
            <a:br>
              <a:rPr lang="en-CA" i="1" dirty="0"/>
            </a:br>
            <a:endParaRPr lang="en-CA" i="1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octal</a:t>
            </a:r>
            <a:r>
              <a:rPr lang="en-CA" dirty="0"/>
              <a:t> and </a:t>
            </a:r>
            <a:r>
              <a:rPr lang="en-CA" b="1" dirty="0"/>
              <a:t>hexadecimal</a:t>
            </a:r>
            <a:r>
              <a:rPr lang="en-CA" dirty="0"/>
              <a:t> numbering systems consist of digits ranging from</a:t>
            </a:r>
            <a:br>
              <a:rPr lang="en-CA" dirty="0"/>
            </a:br>
            <a:r>
              <a:rPr lang="en-CA" dirty="0"/>
              <a:t> </a:t>
            </a:r>
            <a:r>
              <a:rPr lang="en-CA" b="1" dirty="0"/>
              <a:t>0 to 7</a:t>
            </a:r>
            <a:r>
              <a:rPr lang="en-CA" dirty="0"/>
              <a:t> and ranging from </a:t>
            </a:r>
            <a:r>
              <a:rPr lang="en-CA" b="1" dirty="0"/>
              <a:t>0 to F</a:t>
            </a:r>
            <a:r>
              <a:rPr lang="en-CA" dirty="0"/>
              <a:t> respectively.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 </a:t>
            </a:r>
            <a:r>
              <a:rPr lang="en-CA" b="1" dirty="0"/>
              <a:t>octal</a:t>
            </a:r>
            <a:r>
              <a:rPr lang="en-CA" dirty="0"/>
              <a:t> and </a:t>
            </a:r>
            <a:r>
              <a:rPr lang="en-CA" b="1" dirty="0"/>
              <a:t>hexadecimal</a:t>
            </a:r>
            <a:r>
              <a:rPr lang="en-CA" dirty="0"/>
              <a:t> numbering system are based on sums of the power of </a:t>
            </a:r>
            <a:r>
              <a:rPr lang="en-CA" b="1" dirty="0"/>
              <a:t>8</a:t>
            </a:r>
            <a:r>
              <a:rPr lang="en-CA" dirty="0"/>
              <a:t> and </a:t>
            </a:r>
            <a:r>
              <a:rPr lang="en-CA" b="1" dirty="0"/>
              <a:t>16</a:t>
            </a:r>
            <a:r>
              <a:rPr lang="en-CA" dirty="0"/>
              <a:t> respectively. For </a:t>
            </a:r>
            <a:r>
              <a:rPr lang="en-CA" i="1" dirty="0"/>
              <a:t>hexadecimal</a:t>
            </a:r>
            <a:r>
              <a:rPr lang="en-CA" dirty="0"/>
              <a:t> numbers, values for </a:t>
            </a:r>
            <a:br>
              <a:rPr lang="en-CA" dirty="0"/>
            </a:br>
            <a:r>
              <a:rPr lang="en-CA" b="1" dirty="0"/>
              <a:t>10 to 15</a:t>
            </a:r>
            <a:r>
              <a:rPr lang="en-CA" dirty="0"/>
              <a:t> are represented by the characters </a:t>
            </a:r>
            <a:r>
              <a:rPr lang="en-CA" b="1" dirty="0"/>
              <a:t>A to F</a:t>
            </a:r>
            <a:r>
              <a:rPr lang="en-CA" dirty="0"/>
              <a:t> respectively. 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dirty="0"/>
              <a:t>These numbering systems are useful since they are </a:t>
            </a:r>
            <a:r>
              <a:rPr lang="en-CA" b="1" dirty="0"/>
              <a:t>both multiples of 2</a:t>
            </a:r>
            <a:r>
              <a:rPr lang="en-CA" dirty="0"/>
              <a:t> (binary) and can be used as </a:t>
            </a:r>
            <a:r>
              <a:rPr lang="en-CA" b="1" dirty="0"/>
              <a:t>short-cuts </a:t>
            </a:r>
            <a:r>
              <a:rPr lang="en-CA" dirty="0"/>
              <a:t>to represent a series of binary numbers:</a:t>
            </a:r>
            <a:br>
              <a:rPr lang="en-CA" dirty="0"/>
            </a:br>
            <a:endParaRPr lang="en-CA" dirty="0"/>
          </a:p>
          <a:p>
            <a:pPr marL="457200" lvl="1" indent="0">
              <a:buNone/>
            </a:pPr>
            <a:r>
              <a:rPr lang="en-CA" b="1" dirty="0"/>
              <a:t>1 octal digit </a:t>
            </a:r>
            <a:r>
              <a:rPr lang="en-CA" dirty="0"/>
              <a:t>= </a:t>
            </a:r>
            <a:r>
              <a:rPr lang="en-CA" b="1" dirty="0"/>
              <a:t>3 binary digits</a:t>
            </a:r>
            <a:endParaRPr lang="en-CA" dirty="0"/>
          </a:p>
          <a:p>
            <a:pPr marL="457200" lvl="1" indent="0">
              <a:buNone/>
            </a:pPr>
            <a:r>
              <a:rPr lang="en-CA" b="1" dirty="0"/>
              <a:t>1 hexadecimal digit </a:t>
            </a:r>
            <a:r>
              <a:rPr lang="en-CA" dirty="0"/>
              <a:t>= </a:t>
            </a:r>
            <a:r>
              <a:rPr lang="en-CA" b="1" dirty="0"/>
              <a:t>4 binary digits</a:t>
            </a:r>
            <a:r>
              <a:rPr lang="en-CA" dirty="0"/>
              <a:t>). </a:t>
            </a:r>
            <a:br>
              <a:rPr lang="en-CA" dirty="0"/>
            </a:br>
            <a:br>
              <a:rPr lang="en-CA" dirty="0"/>
            </a:b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F95C32F-5767-7841-96A6-0D82ED5AB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3324" y="3412038"/>
            <a:ext cx="3060431" cy="1580662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749EBA-D222-C24A-8A0F-22415BA004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93" y="395416"/>
            <a:ext cx="5524500" cy="1600200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25931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1706813"/>
            <a:ext cx="6742852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en-US" sz="2400" b="1" dirty="0"/>
              <a:t>Performing Numbering Conversion</a:t>
            </a:r>
            <a:br>
              <a:rPr lang="en-US" altLang="en-US" dirty="0">
                <a:solidFill>
                  <a:srgbClr val="663366"/>
                </a:solidFill>
              </a:rPr>
            </a:br>
            <a:br>
              <a:rPr lang="en-CA" dirty="0"/>
            </a:br>
            <a:r>
              <a:rPr lang="en-US" sz="2300" dirty="0"/>
              <a:t>You will learn </a:t>
            </a:r>
            <a:r>
              <a:rPr lang="en-US" sz="2300" b="1" dirty="0"/>
              <a:t>several numbering conversion methods </a:t>
            </a:r>
            <a:r>
              <a:rPr lang="en-US" sz="2300" dirty="0"/>
              <a:t>in this course:</a:t>
            </a:r>
            <a:br>
              <a:rPr lang="en-US" sz="2300" dirty="0"/>
            </a:br>
            <a:endParaRPr lang="en-US" sz="23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Octal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/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Octal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Hexadecimal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/ </a:t>
            </a:r>
            <a:r>
              <a:rPr lang="en-US" altLang="en-US" sz="2300" b="1" dirty="0"/>
              <a:t>Binary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Hexadecimal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300" b="1" dirty="0"/>
              <a:t>Octal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Hexadecimal</a:t>
            </a:r>
            <a:r>
              <a:rPr lang="en-US" altLang="en-US" sz="2300" dirty="0"/>
              <a:t> / </a:t>
            </a:r>
            <a:r>
              <a:rPr lang="en-US" altLang="en-US" sz="2300" b="1" dirty="0"/>
              <a:t>Hexadecimal</a:t>
            </a:r>
            <a:r>
              <a:rPr lang="en-US" altLang="en-US" sz="2300" dirty="0"/>
              <a:t> to </a:t>
            </a:r>
            <a:r>
              <a:rPr lang="en-US" altLang="en-US" sz="2300" b="1" dirty="0"/>
              <a:t>Octal</a:t>
            </a:r>
            <a:br>
              <a:rPr lang="en-US" altLang="en-US" sz="2300" dirty="0"/>
            </a:br>
            <a:endParaRPr lang="en-US" altLang="en-US" sz="2300" dirty="0"/>
          </a:p>
          <a:p>
            <a:pPr marL="0" indent="0">
              <a:buNone/>
            </a:pPr>
            <a:r>
              <a:rPr lang="en-US" altLang="en-US" sz="2300" b="1" dirty="0"/>
              <a:t>NOTE: </a:t>
            </a:r>
            <a:r>
              <a:rPr lang="en-US" altLang="en-US" sz="2300" dirty="0"/>
              <a:t>Each of these techniques are </a:t>
            </a:r>
            <a:r>
              <a:rPr lang="en-US" altLang="en-US" sz="2300" b="1" dirty="0"/>
              <a:t>unique</a:t>
            </a:r>
            <a:r>
              <a:rPr lang="en-US" altLang="en-US" sz="2300" dirty="0"/>
              <a:t>. You will be expected not only to perform these calculations on a </a:t>
            </a:r>
            <a:r>
              <a:rPr lang="en-US" altLang="en-US" sz="2300" i="1" dirty="0"/>
              <a:t>quiz</a:t>
            </a:r>
            <a:r>
              <a:rPr lang="en-US" altLang="en-US" sz="2300" dirty="0"/>
              <a:t> </a:t>
            </a:r>
            <a:r>
              <a:rPr lang="en-US" altLang="en-US" sz="2300" i="1" dirty="0"/>
              <a:t>/ midterm exam </a:t>
            </a:r>
            <a:r>
              <a:rPr lang="en-US" altLang="en-US" sz="2300" dirty="0"/>
              <a:t>/ </a:t>
            </a:r>
            <a:r>
              <a:rPr lang="en-US" altLang="en-US" sz="2300" i="1" dirty="0"/>
              <a:t>final exam</a:t>
            </a:r>
            <a:r>
              <a:rPr lang="en-US" altLang="en-US" sz="2300" dirty="0"/>
              <a:t> but also</a:t>
            </a:r>
            <a:br>
              <a:rPr lang="en-US" altLang="en-US" sz="2300" dirty="0"/>
            </a:br>
            <a:r>
              <a:rPr lang="en-US" altLang="en-US" sz="2300" b="1" dirty="0"/>
              <a:t>show your work </a:t>
            </a:r>
            <a:r>
              <a:rPr lang="en-US" altLang="en-US" sz="2300" dirty="0"/>
              <a:t>and </a:t>
            </a:r>
            <a:r>
              <a:rPr lang="en-US" altLang="en-US" sz="2300" b="1" dirty="0"/>
              <a:t>use the same technique show in these slides</a:t>
            </a:r>
            <a:r>
              <a:rPr lang="en-US" altLang="en-US" sz="2300" dirty="0"/>
              <a:t> </a:t>
            </a:r>
            <a:br>
              <a:rPr lang="en-US" altLang="en-US" sz="2300" dirty="0"/>
            </a:br>
            <a:r>
              <a:rPr lang="en-US" altLang="en-US" sz="2300" dirty="0"/>
              <a:t>to obtain </a:t>
            </a:r>
            <a:r>
              <a:rPr lang="en-US" altLang="en-US" sz="2300" u="sng" dirty="0"/>
              <a:t>full</a:t>
            </a:r>
            <a:r>
              <a:rPr lang="en-US" altLang="en-US" sz="2300" dirty="0"/>
              <a:t> marks.</a:t>
            </a:r>
          </a:p>
        </p:txBody>
      </p:sp>
      <p:pic>
        <p:nvPicPr>
          <p:cNvPr id="5" name="Picture 4" descr="A picture containing text, document&#10;&#10;Description automatically generated">
            <a:extLst>
              <a:ext uri="{FF2B5EF4-FFF2-40B4-BE49-F238E27FC236}">
                <a16:creationId xmlns:a16="http://schemas.microsoft.com/office/drawing/2014/main" id="{3A0C7F4D-AFDE-A242-A76B-CA26471DE0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099458" y="606979"/>
            <a:ext cx="2728546" cy="181175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740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829AC-DEC4-1147-BF51-3849E59A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Representation</a:t>
            </a:r>
            <a:endParaRPr lang="en-US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F4C7A-3854-7B4B-8D4F-4AD959A565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706813"/>
            <a:ext cx="6707683" cy="475577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CA" sz="3200" b="1" dirty="0"/>
              <a:t>Numbering Conversion Method 1: </a:t>
            </a:r>
            <a:br>
              <a:rPr lang="en-CA" sz="3200" b="1" dirty="0"/>
            </a:br>
            <a:r>
              <a:rPr lang="en-CA" sz="3200" b="1" dirty="0"/>
              <a:t>Binary to Decimal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When converting </a:t>
            </a:r>
            <a:r>
              <a:rPr lang="en-CA" b="1" dirty="0"/>
              <a:t>binary</a:t>
            </a:r>
            <a:r>
              <a:rPr lang="en-CA" dirty="0"/>
              <a:t> numbers to </a:t>
            </a:r>
            <a:r>
              <a:rPr lang="en-CA" b="1" dirty="0"/>
              <a:t>decimal</a:t>
            </a:r>
            <a:r>
              <a:rPr lang="en-CA" dirty="0"/>
              <a:t> numbers, perform the following steps::</a:t>
            </a:r>
            <a:br>
              <a:rPr lang="en-CA" dirty="0"/>
            </a:br>
            <a:endParaRPr lang="en-CA" dirty="0"/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Write down the binary number.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Starting from the </a:t>
            </a:r>
            <a:r>
              <a:rPr lang="en-CA" b="1" dirty="0"/>
              <a:t>right-side</a:t>
            </a:r>
            <a:r>
              <a:rPr lang="en-CA" dirty="0"/>
              <a:t>, draw </a:t>
            </a:r>
            <a:r>
              <a:rPr lang="en-CA" b="1" dirty="0"/>
              <a:t>L'</a:t>
            </a:r>
            <a:r>
              <a:rPr lang="en-CA" dirty="0"/>
              <a:t>s below the binary number moving </a:t>
            </a:r>
            <a:br>
              <a:rPr lang="en-CA" dirty="0"/>
            </a:br>
            <a:r>
              <a:rPr lang="en-CA" dirty="0"/>
              <a:t>to the left (refer to diagram on right).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Starting on the </a:t>
            </a:r>
            <a:r>
              <a:rPr lang="en-CA" i="1" dirty="0"/>
              <a:t>rightmost</a:t>
            </a:r>
            <a:r>
              <a:rPr lang="en-CA" dirty="0"/>
              <a:t> "</a:t>
            </a:r>
            <a:r>
              <a:rPr lang="en-CA" b="1" dirty="0"/>
              <a:t>L</a:t>
            </a:r>
            <a:r>
              <a:rPr lang="en-CA" dirty="0"/>
              <a:t>", multiply the value (placeholder) by </a:t>
            </a:r>
            <a:r>
              <a:rPr lang="en-CA" b="1" dirty="0"/>
              <a:t>2</a:t>
            </a:r>
            <a:r>
              <a:rPr lang="en-CA" dirty="0"/>
              <a:t> to the</a:t>
            </a:r>
            <a:br>
              <a:rPr lang="en-CA" dirty="0"/>
            </a:br>
            <a:r>
              <a:rPr lang="en-CA" dirty="0"/>
              <a:t>power of zero.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Continually repeat </a:t>
            </a:r>
            <a:r>
              <a:rPr lang="en-CA" b="1" dirty="0"/>
              <a:t>step #3</a:t>
            </a:r>
            <a:r>
              <a:rPr lang="en-CA" dirty="0"/>
              <a:t> moving leftwards, increasing the power of </a:t>
            </a:r>
            <a:r>
              <a:rPr lang="en-CA" i="1" dirty="0"/>
              <a:t>2</a:t>
            </a:r>
            <a:r>
              <a:rPr lang="en-CA" dirty="0"/>
              <a:t> by </a:t>
            </a:r>
            <a:r>
              <a:rPr lang="en-CA" b="1" dirty="0"/>
              <a:t>1</a:t>
            </a:r>
            <a:br>
              <a:rPr lang="en-CA" dirty="0"/>
            </a:br>
            <a:r>
              <a:rPr lang="en-CA" dirty="0"/>
              <a:t>(refer to diagram on right).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CA" dirty="0"/>
              <a:t>Add up the results to obtain the decimal value equivalent.</a:t>
            </a:r>
            <a:br>
              <a:rPr lang="en-CA" dirty="0"/>
            </a:br>
            <a:endParaRPr lang="en-CA" dirty="0"/>
          </a:p>
          <a:p>
            <a:pPr marL="0" indent="0">
              <a:buNone/>
            </a:pPr>
            <a:r>
              <a:rPr lang="en-CA" b="1" dirty="0"/>
              <a:t>NOTE:</a:t>
            </a:r>
            <a:r>
              <a:rPr lang="en-CA" dirty="0"/>
              <a:t> To convert </a:t>
            </a:r>
            <a:r>
              <a:rPr lang="en-CA" i="1" dirty="0"/>
              <a:t>octal</a:t>
            </a:r>
            <a:r>
              <a:rPr lang="en-CA" dirty="0"/>
              <a:t> and </a:t>
            </a:r>
            <a:r>
              <a:rPr lang="en-CA" i="1" dirty="0"/>
              <a:t>hexadecimal</a:t>
            </a:r>
            <a:r>
              <a:rPr lang="en-CA" dirty="0"/>
              <a:t> numbers to </a:t>
            </a:r>
            <a:r>
              <a:rPr lang="en-CA" b="1" dirty="0"/>
              <a:t>decimal</a:t>
            </a:r>
            <a:r>
              <a:rPr lang="en-CA" dirty="0"/>
              <a:t>, replace the number </a:t>
            </a:r>
            <a:r>
              <a:rPr lang="en-CA" b="1" dirty="0"/>
              <a:t>2</a:t>
            </a:r>
            <a:br>
              <a:rPr lang="en-CA" dirty="0"/>
            </a:br>
            <a:r>
              <a:rPr lang="en-CA" dirty="0"/>
              <a:t>(in red in the diagram to the right) with </a:t>
            </a:r>
            <a:r>
              <a:rPr lang="en-CA" b="1" dirty="0"/>
              <a:t>8</a:t>
            </a:r>
            <a:r>
              <a:rPr lang="en-CA" dirty="0"/>
              <a:t> (for </a:t>
            </a:r>
            <a:r>
              <a:rPr lang="en-CA" i="1" dirty="0"/>
              <a:t>octal</a:t>
            </a:r>
            <a:r>
              <a:rPr lang="en-CA" dirty="0"/>
              <a:t>) or </a:t>
            </a:r>
            <a:r>
              <a:rPr lang="en-CA" b="1" dirty="0"/>
              <a:t>16</a:t>
            </a:r>
            <a:r>
              <a:rPr lang="en-CA" dirty="0"/>
              <a:t> (for </a:t>
            </a:r>
            <a:r>
              <a:rPr lang="en-CA" i="1" dirty="0"/>
              <a:t>hexadecimal</a:t>
            </a:r>
            <a:r>
              <a:rPr lang="en-CA" dirty="0"/>
              <a:t>).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230260BF-91C7-854E-9944-AC3E9F53D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3416" y="2756048"/>
            <a:ext cx="3829538" cy="2038302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50783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452DA2941485459CFE4F1403BD78A3" ma:contentTypeVersion="9" ma:contentTypeDescription="Create a new document." ma:contentTypeScope="" ma:versionID="357b321f808c3dafe873831e74252754">
  <xsd:schema xmlns:xsd="http://www.w3.org/2001/XMLSchema" xmlns:xs="http://www.w3.org/2001/XMLSchema" xmlns:p="http://schemas.microsoft.com/office/2006/metadata/properties" xmlns:ns2="83d6e24e-72d9-475f-86bc-baec43385f3c" targetNamespace="http://schemas.microsoft.com/office/2006/metadata/properties" ma:root="true" ma:fieldsID="420a8f89f5a6e51c7100d689e8b47153" ns2:_="">
    <xsd:import namespace="83d6e24e-72d9-475f-86bc-baec43385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Topi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6e24e-72d9-475f-86bc-baec43385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Topic" ma:index="16" nillable="true" ma:displayName="Topic" ma:internalName="Topic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83d6e24e-72d9-475f-86bc-baec43385f3c" xsi:nil="true"/>
  </documentManagement>
</p:properties>
</file>

<file path=customXml/itemProps1.xml><?xml version="1.0" encoding="utf-8"?>
<ds:datastoreItem xmlns:ds="http://schemas.openxmlformats.org/officeDocument/2006/customXml" ds:itemID="{F21E725A-12D3-40FC-BD7B-4FF662C6FF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D13CF3-0977-4DCA-BBE0-4F7BFE980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d6e24e-72d9-475f-86bc-baec43385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2467D-22E5-4AFD-B579-FF18CC13AC15}">
  <ds:schemaRefs>
    <ds:schemaRef ds:uri="83d6e24e-72d9-475f-86bc-baec43385f3c"/>
    <ds:schemaRef ds:uri="http://purl.org/dc/elements/1.1/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{3D71E03E-4654-1148-BF73-F9F4AFE5A21B}tf10001119</Template>
  <TotalTime>8731</TotalTime>
  <Words>2727</Words>
  <Application>Microsoft Office PowerPoint</Application>
  <PresentationFormat>Widescreen</PresentationFormat>
  <Paragraphs>202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Courier New</vt:lpstr>
      <vt:lpstr>Gill Sans MT</vt:lpstr>
      <vt:lpstr>Gallery</vt:lpstr>
      <vt:lpstr>   OSL640:  INTRODUCTION TO OPEN SOURCE SYSTEMS        Week 4:  Lesson 1     data representation    numbering conversion   </vt:lpstr>
      <vt:lpstr>Lesson 1  topics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Data Representation</vt:lpstr>
      <vt:lpstr>  ULI101:  Introduction to Unix / Linux and the Internet         Week 4:  Lesson 2     file permissions   </vt:lpstr>
      <vt:lpstr>Lesson 2  topics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  <vt:lpstr>File permissions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OSL640 - Week 4</dc:title>
  <dc:creator>Saul, Jennifer</dc:creator>
  <cp:lastModifiedBy>Jason Carman</cp:lastModifiedBy>
  <cp:revision>603</cp:revision>
  <dcterms:created xsi:type="dcterms:W3CDTF">2019-04-25T17:31:46Z</dcterms:created>
  <dcterms:modified xsi:type="dcterms:W3CDTF">2021-09-06T16:54:25Z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0x01010056452DA2941485459CFE4F1403BD78A3</vt:lpwstr>
  </property>
</Properties>
</file>