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5" r:id="rId4"/>
  </p:sldMasterIdLst>
  <p:notesMasterIdLst>
    <p:notesMasterId r:id="rId24"/>
  </p:notesMasterIdLst>
  <p:sldIdLst>
    <p:sldId id="301" r:id="rId5"/>
    <p:sldId id="257" r:id="rId6"/>
    <p:sldId id="260" r:id="rId7"/>
    <p:sldId id="345" r:id="rId8"/>
    <p:sldId id="329" r:id="rId9"/>
    <p:sldId id="335" r:id="rId10"/>
    <p:sldId id="351" r:id="rId11"/>
    <p:sldId id="347" r:id="rId12"/>
    <p:sldId id="321" r:id="rId13"/>
    <p:sldId id="352" r:id="rId14"/>
    <p:sldId id="338" r:id="rId15"/>
    <p:sldId id="353" r:id="rId16"/>
    <p:sldId id="354" r:id="rId17"/>
    <p:sldId id="355" r:id="rId18"/>
    <p:sldId id="356" r:id="rId19"/>
    <p:sldId id="357" r:id="rId20"/>
    <p:sldId id="358" r:id="rId21"/>
    <p:sldId id="360" r:id="rId22"/>
    <p:sldId id="35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4D39C6-42D0-4246-BCD8-53255627A6BF}" v="483" dt="2021-07-22T01:44:42.435"/>
    <p1510:client id="{2667EEE8-1439-48AD-B255-F5ED9303D8AD}" v="33" dt="2021-08-20T02:48:14.701"/>
    <p1510:client id="{550C4F95-C577-49C2-B007-5195C6E0C228}" v="713" dt="2021-08-05T16:15:45.1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246"/>
    <p:restoredTop sz="94640"/>
  </p:normalViewPr>
  <p:slideViewPr>
    <p:cSldViewPr snapToGrid="0" snapToObjects="1">
      <p:cViewPr varScale="1">
        <p:scale>
          <a:sx n="103" d="100"/>
          <a:sy n="103" d="100"/>
        </p:scale>
        <p:origin x="114"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107E4A-59D9-C648-BC62-133DA4EC414F}" type="datetimeFigureOut">
              <a:rPr lang="en-US" smtClean="0"/>
              <a:t>8/4/2023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4455B-62BF-5D44-9335-C2CCD755CFEA}" type="slidenum">
              <a:rPr lang="en-US" smtClean="0"/>
              <a:t>‹#›</a:t>
            </a:fld>
            <a:endParaRPr lang="en-US"/>
          </a:p>
        </p:txBody>
      </p:sp>
    </p:spTree>
    <p:extLst>
      <p:ext uri="{BB962C8B-B14F-4D97-AF65-F5344CB8AC3E}">
        <p14:creationId xmlns:p14="http://schemas.microsoft.com/office/powerpoint/2010/main" val="3451409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B1357F-A277-7442-BEE7-4FE250216E54}" type="datetimeFigureOut">
              <a:rPr lang="en-US" smtClean="0"/>
              <a:t>8/4/2023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89842BE6-C510-F641-8D21-F1C49E246023}"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3102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B1357F-A277-7442-BEE7-4FE250216E54}"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42BE6-C510-F641-8D21-F1C49E246023}"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840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B1357F-A277-7442-BEE7-4FE250216E54}"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42BE6-C510-F641-8D21-F1C49E246023}"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9533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B1357F-A277-7442-BEE7-4FE250216E54}"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42BE6-C510-F641-8D21-F1C49E246023}"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654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B1357F-A277-7442-BEE7-4FE250216E54}"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42BE6-C510-F641-8D21-F1C49E246023}"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27885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B1357F-A277-7442-BEE7-4FE250216E54}"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42BE6-C510-F641-8D21-F1C49E246023}"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5035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B1357F-A277-7442-BEE7-4FE250216E54}" type="datetimeFigureOut">
              <a:rPr lang="en-US" smtClean="0"/>
              <a:t>8/4/2023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842BE6-C510-F641-8D21-F1C49E246023}"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1436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B1357F-A277-7442-BEE7-4FE250216E54}" type="datetimeFigureOut">
              <a:rPr lang="en-US" smtClean="0"/>
              <a:t>8/4/2023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842BE6-C510-F641-8D21-F1C49E246023}"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3035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B1357F-A277-7442-BEE7-4FE250216E54}" type="datetimeFigureOut">
              <a:rPr lang="en-US" smtClean="0"/>
              <a:t>8/4/2023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842BE6-C510-F641-8D21-F1C49E246023}" type="slidenum">
              <a:rPr lang="en-US" smtClean="0"/>
              <a:t>‹#›</a:t>
            </a:fld>
            <a:endParaRPr lang="en-US"/>
          </a:p>
        </p:txBody>
      </p:sp>
    </p:spTree>
    <p:extLst>
      <p:ext uri="{BB962C8B-B14F-4D97-AF65-F5344CB8AC3E}">
        <p14:creationId xmlns:p14="http://schemas.microsoft.com/office/powerpoint/2010/main" val="2738464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B1357F-A277-7442-BEE7-4FE250216E54}"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42BE6-C510-F641-8D21-F1C49E246023}"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9435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AB1357F-A277-7442-BEE7-4FE250216E54}" type="datetimeFigureOut">
              <a:rPr lang="en-US" smtClean="0"/>
              <a:t>8/4/2023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89842BE6-C510-F641-8D21-F1C49E246023}"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59862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AB1357F-A277-7442-BEE7-4FE250216E54}" type="datetimeFigureOut">
              <a:rPr lang="en-US" smtClean="0"/>
              <a:t>8/4/2023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9842BE6-C510-F641-8D21-F1C49E246023}"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758719"/>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3.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s://wiki.cdot.senecacollege.ca/wiki/Tutorial_7_-_Installing_Linux_/_Live_Linux_/_Virtualization#INVESTIGATION_2:_CREATING_A_VIRTUAL_MACHINE_IN_VMWARE_AND_INSTALLING_RED_HAT_ENTERPRISE_LINUX" TargetMode="External"/><Relationship Id="rId2" Type="http://schemas.openxmlformats.org/officeDocument/2006/relationships/hyperlink" Target="https://wiki.cdot.senecacollege.ca/wiki/Tutorial_7_-_Installing_Linux_/_Live_Linux_/_Virtualization#INVESTIGATION_1:_CREATING_A_RED_HAT_ACCOUNT_AND_DOWNLOADING_THE_ISO" TargetMode="External"/><Relationship Id="rId1" Type="http://schemas.openxmlformats.org/officeDocument/2006/relationships/slideLayout" Target="../slideLayouts/slideLayout2.xml"/><Relationship Id="rId4" Type="http://schemas.openxmlformats.org/officeDocument/2006/relationships/hyperlink" Target="https://wiki.cdot.senecacollege.ca/wiki/Tutorial_7_-_Installing_Linux_/_Live_Linux_/_Virtualization#LINUX_PRACTICE_QUESTION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iki.cdot.senecacollege.ca/wiki/Tutorial_7_-_Installing_Linux_/_Live_Linux_/_Virtualization#LINUX_PRACTICE_QUESTIONS" TargetMode="External"/><Relationship Id="rId2" Type="http://schemas.openxmlformats.org/officeDocument/2006/relationships/hyperlink" Target="https://wiki.cdot.senecacollege.ca/wiki/Tutorial_7_-_Installing_Linux_/_Live_Linux_/_Virtualization#INVESTIGATION_3:_INSTALLING_THE_GLOBAL_PROTECT_VPN_AND_CONNECTING_TO_MATRIX_FROM_YOUR_VIRTUAL_MACHIN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wikihow.com/Install-Knoppix-Linux" TargetMode="External"/><Relationship Id="rId2" Type="http://schemas.openxmlformats.org/officeDocument/2006/relationships/hyperlink" Target="https://www.knopper.net/knoppix-mirrors/index-en.html"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itstillworks.com/boot-knoppix-usb-6904288.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askubuntu.com/questions/65083/what-kinds-of-desktop-environments-and-shells-are-available"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opensource.com/resources/virtualization"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en.wikipedia.org/wiki/Live_CD" TargetMode="External"/><Relationship Id="rId1" Type="http://schemas.openxmlformats.org/officeDocument/2006/relationships/slideLayout" Target="../slideLayouts/slideLayout2.xml"/><Relationship Id="rId4" Type="http://schemas.openxmlformats.org/officeDocument/2006/relationships/hyperlink" Target="https://bitcoinpaperwallet.com/ubuntu-linux-live-bootable-c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487AF-3253-5F42-B599-57667778EABD}"/>
              </a:ext>
            </a:extLst>
          </p:cNvPr>
          <p:cNvSpPr>
            <a:spLocks noGrp="1"/>
          </p:cNvSpPr>
          <p:nvPr>
            <p:ph type="ctrTitle"/>
          </p:nvPr>
        </p:nvSpPr>
        <p:spPr>
          <a:xfrm>
            <a:off x="1964987" y="802298"/>
            <a:ext cx="9089865" cy="3822329"/>
          </a:xfrm>
        </p:spPr>
        <p:txBody>
          <a:bodyPr>
            <a:normAutofit/>
          </a:bodyPr>
          <a:lstStyle/>
          <a:p>
            <a:pPr>
              <a:lnSpc>
                <a:spcPct val="100000"/>
              </a:lnSpc>
              <a:spcAft>
                <a:spcPts val="1200"/>
              </a:spcAft>
            </a:pPr>
            <a:r>
              <a:rPr lang="en-US" sz="2700" dirty="0"/>
              <a:t>  </a:t>
            </a:r>
            <a:r>
              <a:rPr lang="en-US" sz="2700" dirty="0">
                <a:ea typeface="+mj-lt"/>
                <a:cs typeface="+mj-lt"/>
              </a:rPr>
              <a:t>OSL640:  INTRODUCTION TO OPEN SOURCE SYSTEMS</a:t>
            </a:r>
            <a:br>
              <a:rPr lang="en-US" dirty="0"/>
            </a:br>
            <a:r>
              <a:rPr lang="en-US" sz="1200" dirty="0"/>
              <a:t> </a:t>
            </a:r>
            <a:br>
              <a:rPr lang="en-US" dirty="0"/>
            </a:br>
            <a:r>
              <a:rPr lang="en-US" sz="2200" dirty="0"/>
              <a:t>  </a:t>
            </a:r>
            <a:br>
              <a:rPr lang="en-US" sz="2200" dirty="0"/>
            </a:br>
            <a:r>
              <a:rPr lang="en-US" sz="2200" dirty="0"/>
              <a:t>   </a:t>
            </a:r>
            <a:r>
              <a:rPr lang="en-US" sz="2200" dirty="0">
                <a:solidFill>
                  <a:srgbClr val="0070C0"/>
                </a:solidFill>
              </a:rPr>
              <a:t>Week 7:</a:t>
            </a:r>
            <a:br>
              <a:rPr lang="en-US" sz="2200" dirty="0">
                <a:solidFill>
                  <a:srgbClr val="0070C0"/>
                </a:solidFill>
              </a:rPr>
            </a:br>
            <a:br>
              <a:rPr lang="en-US" sz="2200" dirty="0">
                <a:solidFill>
                  <a:srgbClr val="0070C0"/>
                </a:solidFill>
              </a:rPr>
            </a:br>
            <a:r>
              <a:rPr lang="en-US" sz="2200" dirty="0">
                <a:solidFill>
                  <a:srgbClr val="0070C0"/>
                </a:solidFill>
              </a:rPr>
              <a:t>   INSTALLING LINUX / LIVE LINUX DISTRIBUTIONS</a:t>
            </a:r>
            <a:br>
              <a:rPr lang="en-CA" dirty="0"/>
            </a:br>
            <a:br>
              <a:rPr lang="en-US" sz="2400" dirty="0"/>
            </a:br>
            <a:endParaRPr lang="en-US" dirty="0"/>
          </a:p>
        </p:txBody>
      </p:sp>
      <p:sp>
        <p:nvSpPr>
          <p:cNvPr id="3" name="Subtitle 2">
            <a:extLst>
              <a:ext uri="{FF2B5EF4-FFF2-40B4-BE49-F238E27FC236}">
                <a16:creationId xmlns:a16="http://schemas.microsoft.com/office/drawing/2014/main" id="{A6414268-12DB-0E46-BFC6-B15A49521505}"/>
              </a:ext>
            </a:extLst>
          </p:cNvPr>
          <p:cNvSpPr>
            <a:spLocks noGrp="1"/>
          </p:cNvSpPr>
          <p:nvPr>
            <p:ph type="subTitle" idx="1"/>
          </p:nvPr>
        </p:nvSpPr>
        <p:spPr>
          <a:xfrm>
            <a:off x="1964988" y="4941662"/>
            <a:ext cx="9089864" cy="977621"/>
          </a:xfrm>
        </p:spPr>
        <p:txBody>
          <a:bodyPr>
            <a:normAutofit/>
          </a:bodyPr>
          <a:lstStyle/>
          <a:p>
            <a:r>
              <a:rPr lang="en-CA" dirty="0"/>
              <a:t>Photos and icons used in this slide show are licensed under </a:t>
            </a:r>
            <a:r>
              <a:rPr lang="en-CA" dirty="0">
                <a:hlinkClick r:id="rId2"/>
              </a:rPr>
              <a:t>CC BY-SA</a:t>
            </a:r>
            <a:endParaRPr lang="en-CA" dirty="0"/>
          </a:p>
          <a:p>
            <a:endParaRPr lang="en-US" dirty="0"/>
          </a:p>
        </p:txBody>
      </p:sp>
    </p:spTree>
    <p:extLst>
      <p:ext uri="{BB962C8B-B14F-4D97-AF65-F5344CB8AC3E}">
        <p14:creationId xmlns:p14="http://schemas.microsoft.com/office/powerpoint/2010/main" val="1986477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2800" dirty="0" err="1"/>
              <a:t>iNSTALLING</a:t>
            </a:r>
            <a:r>
              <a:rPr lang="en-US" sz="2800" dirty="0"/>
              <a:t> LINUX (RED HAT ENTERPRISE LINUX)</a:t>
            </a:r>
            <a:endParaRPr lang="en-US" sz="3000" dirty="0"/>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9" y="1706813"/>
            <a:ext cx="5793283" cy="4755771"/>
          </a:xfrm>
        </p:spPr>
        <p:txBody>
          <a:bodyPr>
            <a:normAutofit fontScale="77500" lnSpcReduction="20000"/>
          </a:bodyPr>
          <a:lstStyle/>
          <a:p>
            <a:pPr marL="0" indent="0">
              <a:buNone/>
            </a:pPr>
            <a:r>
              <a:rPr lang="en-CA" b="1" dirty="0"/>
              <a:t>Tutorial 7 (in OSL640 WIKI)</a:t>
            </a:r>
            <a:br>
              <a:rPr lang="en-CA" b="1" dirty="0"/>
            </a:br>
            <a:endParaRPr lang="en-CA" dirty="0"/>
          </a:p>
          <a:p>
            <a:pPr marL="0" indent="0">
              <a:buNone/>
            </a:pPr>
            <a:r>
              <a:rPr lang="en-CA" b="1" dirty="0"/>
              <a:t>Tutorial 7 </a:t>
            </a:r>
            <a:r>
              <a:rPr lang="en-CA" dirty="0"/>
              <a:t>contained in the Weekly Schedule of the OSL640 WIKI allows a person to </a:t>
            </a:r>
            <a:r>
              <a:rPr lang="en-CA" b="1" dirty="0"/>
              <a:t>install </a:t>
            </a:r>
            <a:r>
              <a:rPr lang="en-CA" dirty="0"/>
              <a:t>the Red Hat Enterprise Linux as a Virtual Machine.  This can be useful for many tasks such as testing server configurations or code (web pages and databases) in a virtual test (or </a:t>
            </a:r>
            <a:r>
              <a:rPr lang="en-CA" b="1" dirty="0"/>
              <a:t>development</a:t>
            </a:r>
            <a:r>
              <a:rPr lang="en-CA" dirty="0"/>
              <a:t>) environment before deploying to a live (or </a:t>
            </a:r>
            <a:r>
              <a:rPr lang="en-CA" b="1" dirty="0"/>
              <a:t>production</a:t>
            </a:r>
            <a:r>
              <a:rPr lang="en-CA" dirty="0"/>
              <a:t>) server.</a:t>
            </a:r>
            <a:br>
              <a:rPr lang="en-CA" dirty="0"/>
            </a:br>
            <a:endParaRPr lang="en-CA" dirty="0"/>
          </a:p>
          <a:p>
            <a:pPr marL="0" indent="0">
              <a:buNone/>
            </a:pPr>
            <a:r>
              <a:rPr lang="en-CA" dirty="0"/>
              <a:t>In this tutorial, you will install a virtual machine, install some software within that virtual machine and connect to the matrix server.  These skills will be used in </a:t>
            </a:r>
            <a:r>
              <a:rPr lang="en-CA" b="1" dirty="0"/>
              <a:t>OSL740</a:t>
            </a:r>
            <a:r>
              <a:rPr lang="en-CA" dirty="0"/>
              <a:t>.</a:t>
            </a:r>
            <a:br>
              <a:rPr lang="en-CA" dirty="0"/>
            </a:br>
            <a:br>
              <a:rPr lang="en-CA" dirty="0"/>
            </a:br>
            <a:br>
              <a:rPr lang="en-CA" dirty="0"/>
            </a:br>
            <a:br>
              <a:rPr lang="en-CA" dirty="0"/>
            </a:br>
            <a:br>
              <a:rPr lang="en-CA" dirty="0"/>
            </a:br>
            <a:br>
              <a:rPr lang="en-CA" dirty="0"/>
            </a:br>
            <a:endParaRPr lang="en-CA" dirty="0"/>
          </a:p>
          <a:p>
            <a:pPr marL="0" indent="0">
              <a:buNone/>
            </a:pPr>
            <a:endParaRPr lang="en-US" dirty="0"/>
          </a:p>
        </p:txBody>
      </p:sp>
      <p:pic>
        <p:nvPicPr>
          <p:cNvPr id="4" name="Picture 4">
            <a:extLst>
              <a:ext uri="{FF2B5EF4-FFF2-40B4-BE49-F238E27FC236}">
                <a16:creationId xmlns:a16="http://schemas.microsoft.com/office/drawing/2014/main" id="{A0023048-059F-4A8A-853B-62B1B2ED0C94}"/>
              </a:ext>
            </a:extLst>
          </p:cNvPr>
          <p:cNvPicPr>
            <a:picLocks noChangeAspect="1"/>
          </p:cNvPicPr>
          <p:nvPr/>
        </p:nvPicPr>
        <p:blipFill>
          <a:blip r:embed="rId2"/>
          <a:stretch>
            <a:fillRect/>
          </a:stretch>
        </p:blipFill>
        <p:spPr>
          <a:xfrm>
            <a:off x="7578012" y="2321790"/>
            <a:ext cx="2051180" cy="1553501"/>
          </a:xfrm>
          <a:prstGeom prst="rect">
            <a:avLst/>
          </a:prstGeom>
        </p:spPr>
      </p:pic>
      <p:pic>
        <p:nvPicPr>
          <p:cNvPr id="5" name="Picture 7" descr="Graphical user interface, text, application, Word, email&#10;&#10;Description automatically generated">
            <a:extLst>
              <a:ext uri="{FF2B5EF4-FFF2-40B4-BE49-F238E27FC236}">
                <a16:creationId xmlns:a16="http://schemas.microsoft.com/office/drawing/2014/main" id="{FC7B210A-6EB7-41CB-A381-4857BC89AF56}"/>
              </a:ext>
            </a:extLst>
          </p:cNvPr>
          <p:cNvPicPr>
            <a:picLocks noChangeAspect="1"/>
          </p:cNvPicPr>
          <p:nvPr/>
        </p:nvPicPr>
        <p:blipFill>
          <a:blip r:embed="rId3"/>
          <a:stretch>
            <a:fillRect/>
          </a:stretch>
        </p:blipFill>
        <p:spPr>
          <a:xfrm>
            <a:off x="7577016" y="4021123"/>
            <a:ext cx="4345353" cy="2088447"/>
          </a:xfrm>
          <a:prstGeom prst="rect">
            <a:avLst/>
          </a:prstGeom>
        </p:spPr>
      </p:pic>
      <p:pic>
        <p:nvPicPr>
          <p:cNvPr id="8" name="Picture 9" descr="Icon&#10;&#10;Description automatically generated">
            <a:extLst>
              <a:ext uri="{FF2B5EF4-FFF2-40B4-BE49-F238E27FC236}">
                <a16:creationId xmlns:a16="http://schemas.microsoft.com/office/drawing/2014/main" id="{E46B72C3-F832-45EB-91F4-5EFDE70E6955}"/>
              </a:ext>
            </a:extLst>
          </p:cNvPr>
          <p:cNvPicPr>
            <a:picLocks noChangeAspect="1"/>
          </p:cNvPicPr>
          <p:nvPr/>
        </p:nvPicPr>
        <p:blipFill>
          <a:blip r:embed="rId4"/>
          <a:stretch>
            <a:fillRect/>
          </a:stretch>
        </p:blipFill>
        <p:spPr>
          <a:xfrm>
            <a:off x="9902092" y="2323123"/>
            <a:ext cx="1981201" cy="1557217"/>
          </a:xfrm>
          <a:prstGeom prst="rect">
            <a:avLst/>
          </a:prstGeom>
        </p:spPr>
      </p:pic>
    </p:spTree>
    <p:extLst>
      <p:ext uri="{BB962C8B-B14F-4D97-AF65-F5344CB8AC3E}">
        <p14:creationId xmlns:p14="http://schemas.microsoft.com/office/powerpoint/2010/main" val="257489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2800" dirty="0"/>
              <a:t>Live </a:t>
            </a:r>
            <a:r>
              <a:rPr lang="en-US" sz="2800" dirty="0" err="1"/>
              <a:t>linux</a:t>
            </a:r>
            <a:endParaRPr lang="en-US" sz="3000" dirty="0"/>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10136684" cy="4755771"/>
          </a:xfrm>
        </p:spPr>
        <p:txBody>
          <a:bodyPr>
            <a:normAutofit/>
          </a:bodyPr>
          <a:lstStyle/>
          <a:p>
            <a:pPr marL="0" indent="0">
              <a:buNone/>
            </a:pPr>
            <a:r>
              <a:rPr lang="en-CA" sz="2400" b="1" dirty="0"/>
              <a:t>Getting Practice</a:t>
            </a:r>
          </a:p>
          <a:p>
            <a:pPr marL="0" indent="0">
              <a:buNone/>
            </a:pPr>
            <a:r>
              <a:rPr lang="en-CA" dirty="0"/>
              <a:t>You can get practice by performing the </a:t>
            </a:r>
            <a:r>
              <a:rPr lang="en-CA" b="1" dirty="0"/>
              <a:t>Week 7  Tutorial:</a:t>
            </a:r>
            <a:br>
              <a:rPr lang="en-CA" sz="1600" b="1" dirty="0"/>
            </a:br>
            <a:endParaRPr lang="en-CA" sz="1600" b="1" dirty="0"/>
          </a:p>
          <a:p>
            <a:pPr lvl="1"/>
            <a:r>
              <a:rPr lang="en-CA" dirty="0">
                <a:ea typeface="+mn-lt"/>
                <a:cs typeface="+mn-lt"/>
                <a:hlinkClick r:id="rId2"/>
              </a:rPr>
              <a:t>INVESTIGATION 1: CREATING A RED HAT ACCOUNT AND DOWNLOADING THE ISO</a:t>
            </a:r>
            <a:br>
              <a:rPr lang="en-CA" dirty="0"/>
            </a:br>
            <a:endParaRPr lang="en-CA" dirty="0"/>
          </a:p>
          <a:p>
            <a:pPr lvl="1"/>
            <a:r>
              <a:rPr lang="en-CA" u="sng" dirty="0">
                <a:hlinkClick r:id="rId3"/>
              </a:rPr>
              <a:t>INVESTIGATION 2: CREATING A VIRTUAL MACHINE IN VMWARE AND INSTALLING RED HAT ENTERPRISE LINUX</a:t>
            </a:r>
            <a:endParaRPr lang="en-CA" sz="1400" dirty="0"/>
          </a:p>
          <a:p>
            <a:pPr marL="457200" lvl="1" indent="0">
              <a:buNone/>
            </a:pPr>
            <a:endParaRPr lang="en-CA" sz="1400" dirty="0"/>
          </a:p>
          <a:p>
            <a:pPr lvl="1"/>
            <a:r>
              <a:rPr lang="en-CA" u="sng" dirty="0">
                <a:ea typeface="+mn-lt"/>
                <a:cs typeface="+mn-lt"/>
                <a:hlinkClick r:id="rId4"/>
              </a:rPr>
              <a:t>LINUX PRACTICE QUESTIONS</a:t>
            </a:r>
            <a:br>
              <a:rPr lang="en-CA" dirty="0"/>
            </a:br>
            <a:br>
              <a:rPr lang="en-CA" sz="1400" dirty="0"/>
            </a:br>
            <a:endParaRPr lang="en-CA" sz="1400" dirty="0"/>
          </a:p>
          <a:p>
            <a:endParaRPr lang="en-CA" sz="2400" dirty="0"/>
          </a:p>
          <a:p>
            <a:endParaRPr lang="en-CA" sz="2400" dirty="0"/>
          </a:p>
          <a:p>
            <a:pPr marL="0" indent="0">
              <a:buNone/>
            </a:pPr>
            <a:endParaRPr lang="en-US" dirty="0"/>
          </a:p>
        </p:txBody>
      </p:sp>
    </p:spTree>
    <p:extLst>
      <p:ext uri="{BB962C8B-B14F-4D97-AF65-F5344CB8AC3E}">
        <p14:creationId xmlns:p14="http://schemas.microsoft.com/office/powerpoint/2010/main" val="220394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lstStyle/>
          <a:p>
            <a:r>
              <a:rPr lang="en-US" dirty="0"/>
              <a:t>Lesson 1I  topics</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9603275" cy="5064690"/>
          </a:xfrm>
        </p:spPr>
        <p:txBody>
          <a:bodyPr>
            <a:normAutofit/>
          </a:bodyPr>
          <a:lstStyle/>
          <a:p>
            <a:pPr marL="0" indent="0">
              <a:buNone/>
            </a:pPr>
            <a:r>
              <a:rPr lang="en-US" b="1" dirty="0"/>
              <a:t>Administrative Access</a:t>
            </a:r>
          </a:p>
          <a:p>
            <a:pPr lvl="1"/>
            <a:r>
              <a:rPr lang="en-US" dirty="0"/>
              <a:t>Super User (Root)</a:t>
            </a:r>
          </a:p>
          <a:p>
            <a:pPr lvl="1"/>
            <a:r>
              <a:rPr lang="en-US" dirty="0" err="1"/>
              <a:t>Sudo</a:t>
            </a:r>
            <a:r>
              <a:rPr lang="en-US" dirty="0"/>
              <a:t>, </a:t>
            </a:r>
            <a:r>
              <a:rPr lang="en-US" dirty="0" err="1"/>
              <a:t>Visudo</a:t>
            </a:r>
            <a:br>
              <a:rPr lang="en-US" dirty="0"/>
            </a:br>
            <a:endParaRPr lang="en-US" dirty="0"/>
          </a:p>
          <a:p>
            <a:pPr marL="0" indent="0">
              <a:buNone/>
            </a:pPr>
            <a:r>
              <a:rPr lang="en-US" b="1" dirty="0"/>
              <a:t>Common System Administration Tasks</a:t>
            </a:r>
          </a:p>
          <a:p>
            <a:pPr lvl="1"/>
            <a:r>
              <a:rPr lang="en-US" dirty="0"/>
              <a:t>Testing network connectivity: </a:t>
            </a:r>
            <a:r>
              <a:rPr lang="en-US" b="1" dirty="0"/>
              <a:t>ping</a:t>
            </a:r>
            <a:endParaRPr lang="en-US" dirty="0"/>
          </a:p>
          <a:p>
            <a:pPr lvl="1"/>
            <a:r>
              <a:rPr lang="en-US" dirty="0"/>
              <a:t>Installing software using your package management tools: </a:t>
            </a:r>
            <a:r>
              <a:rPr lang="en-US" b="1" dirty="0" err="1"/>
              <a:t>dnf</a:t>
            </a:r>
            <a:r>
              <a:rPr lang="en-US" dirty="0"/>
              <a:t> in </a:t>
            </a:r>
            <a:r>
              <a:rPr lang="en-US" b="1" dirty="0"/>
              <a:t>Red Hat Enterprise Linux (RHEL)</a:t>
            </a:r>
            <a:endParaRPr lang="en-US" dirty="0"/>
          </a:p>
          <a:p>
            <a:pPr marL="457200" lvl="1" indent="0">
              <a:buNone/>
            </a:pPr>
            <a:endParaRPr lang="en-US" dirty="0"/>
          </a:p>
          <a:p>
            <a:pPr marL="0" indent="0">
              <a:buNone/>
            </a:pPr>
            <a:r>
              <a:rPr lang="en-US" b="1" dirty="0"/>
              <a:t>Week 7  Tutorial</a:t>
            </a:r>
            <a:endParaRPr lang="en-US" dirty="0"/>
          </a:p>
          <a:p>
            <a:pPr lvl="1"/>
            <a:r>
              <a:rPr lang="en-US" dirty="0"/>
              <a:t>INVESTIGATION</a:t>
            </a:r>
            <a:r>
              <a:rPr lang="en-US" b="1" dirty="0"/>
              <a:t> 3</a:t>
            </a:r>
            <a:br>
              <a:rPr lang="en-US" b="1" dirty="0"/>
            </a:br>
            <a:endParaRPr lang="en-US" b="1" dirty="0"/>
          </a:p>
        </p:txBody>
      </p:sp>
    </p:spTree>
    <p:extLst>
      <p:ext uri="{BB962C8B-B14F-4D97-AF65-F5344CB8AC3E}">
        <p14:creationId xmlns:p14="http://schemas.microsoft.com/office/powerpoint/2010/main" val="63493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73FB2-0E02-4FAA-9771-217FAE16D14F}"/>
              </a:ext>
            </a:extLst>
          </p:cNvPr>
          <p:cNvSpPr>
            <a:spLocks noGrp="1"/>
          </p:cNvSpPr>
          <p:nvPr>
            <p:ph type="title"/>
          </p:nvPr>
        </p:nvSpPr>
        <p:spPr/>
        <p:txBody>
          <a:bodyPr/>
          <a:lstStyle/>
          <a:p>
            <a:r>
              <a:rPr lang="en-CA" dirty="0"/>
              <a:t>Root aka super user</a:t>
            </a:r>
          </a:p>
        </p:txBody>
      </p:sp>
      <p:sp>
        <p:nvSpPr>
          <p:cNvPr id="3" name="Content Placeholder 2">
            <a:extLst>
              <a:ext uri="{FF2B5EF4-FFF2-40B4-BE49-F238E27FC236}">
                <a16:creationId xmlns:a16="http://schemas.microsoft.com/office/drawing/2014/main" id="{CA0654E5-740C-4640-B6A7-D8467233473F}"/>
              </a:ext>
            </a:extLst>
          </p:cNvPr>
          <p:cNvSpPr>
            <a:spLocks noGrp="1"/>
          </p:cNvSpPr>
          <p:nvPr>
            <p:ph idx="1"/>
          </p:nvPr>
        </p:nvSpPr>
        <p:spPr/>
        <p:txBody>
          <a:bodyPr/>
          <a:lstStyle/>
          <a:p>
            <a:r>
              <a:rPr lang="en-CA" dirty="0"/>
              <a:t>One of the things that makes Linux secure and less susceptible to viruses is the need for Root access to install software.</a:t>
            </a:r>
          </a:p>
          <a:p>
            <a:r>
              <a:rPr lang="en-CA" dirty="0"/>
              <a:t>The root user aka super user has full administrative access to the system.</a:t>
            </a:r>
          </a:p>
          <a:p>
            <a:r>
              <a:rPr lang="en-CA" dirty="0"/>
              <a:t>For this reason you should be very careful what you are doing any time you switch to the root user to execute commands.</a:t>
            </a:r>
          </a:p>
          <a:p>
            <a:r>
              <a:rPr lang="en-CA" dirty="0"/>
              <a:t>Commands like </a:t>
            </a:r>
            <a:r>
              <a:rPr lang="en-CA" b="1" dirty="0"/>
              <a:t>rm –rf /* </a:t>
            </a:r>
            <a:r>
              <a:rPr lang="en-CA" dirty="0"/>
              <a:t>can be extremely damaging to a Linux system if executed with elevated (root) privileges (</a:t>
            </a:r>
            <a:r>
              <a:rPr lang="en-CA" b="1" dirty="0"/>
              <a:t>Warning:</a:t>
            </a:r>
            <a:r>
              <a:rPr lang="en-CA" dirty="0"/>
              <a:t> Do not ever execute this command).  Why?</a:t>
            </a:r>
          </a:p>
        </p:txBody>
      </p:sp>
    </p:spTree>
    <p:extLst>
      <p:ext uri="{BB962C8B-B14F-4D97-AF65-F5344CB8AC3E}">
        <p14:creationId xmlns:p14="http://schemas.microsoft.com/office/powerpoint/2010/main" val="525147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20">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5" name="Rectangle 24">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 name="Title 3">
            <a:extLst>
              <a:ext uri="{FF2B5EF4-FFF2-40B4-BE49-F238E27FC236}">
                <a16:creationId xmlns:a16="http://schemas.microsoft.com/office/drawing/2014/main" id="{79325A94-0844-409E-BABF-92B293F96FE9}"/>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dirty="0"/>
              <a:t>Switching to root</a:t>
            </a:r>
          </a:p>
        </p:txBody>
      </p:sp>
      <p:sp>
        <p:nvSpPr>
          <p:cNvPr id="29" name="Rectangle 28">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Text Placeholder 5">
            <a:extLst>
              <a:ext uri="{FF2B5EF4-FFF2-40B4-BE49-F238E27FC236}">
                <a16:creationId xmlns:a16="http://schemas.microsoft.com/office/drawing/2014/main" id="{629D3A9A-C5B6-42B0-ACC7-0FA4AE8FD445}"/>
              </a:ext>
            </a:extLst>
          </p:cNvPr>
          <p:cNvSpPr>
            <a:spLocks noGrp="1"/>
          </p:cNvSpPr>
          <p:nvPr>
            <p:ph type="body" sz="half" idx="2"/>
          </p:nvPr>
        </p:nvSpPr>
        <p:spPr>
          <a:xfrm>
            <a:off x="1451581" y="2015732"/>
            <a:ext cx="3526523" cy="3450613"/>
          </a:xfrm>
        </p:spPr>
        <p:txBody>
          <a:bodyPr vert="horz" lIns="91440" tIns="45720" rIns="91440" bIns="45720" rtlCol="0" anchor="t">
            <a:normAutofit/>
          </a:bodyPr>
          <a:lstStyle/>
          <a:p>
            <a:pPr indent="-228600">
              <a:buFont typeface="Arial" panose="020B0604020202020204" pitchFamily="34" charset="0"/>
              <a:buChar char="•"/>
            </a:pPr>
            <a:r>
              <a:rPr lang="en-US" dirty="0"/>
              <a:t>You can switch to the root user (assuming you have the password) by issuing the command </a:t>
            </a:r>
            <a:r>
              <a:rPr lang="en-US" b="1" dirty="0" err="1"/>
              <a:t>su</a:t>
            </a:r>
            <a:r>
              <a:rPr lang="en-US" dirty="0"/>
              <a:t> without any argument (or alternatively </a:t>
            </a:r>
            <a:r>
              <a:rPr lang="en-US" b="1" dirty="0" err="1"/>
              <a:t>su</a:t>
            </a:r>
            <a:r>
              <a:rPr lang="en-US" b="1" dirty="0"/>
              <a:t> -</a:t>
            </a:r>
            <a:r>
              <a:rPr lang="en-US" dirty="0"/>
              <a:t>).</a:t>
            </a:r>
          </a:p>
          <a:p>
            <a:pPr indent="-228600">
              <a:buFont typeface="Arial" panose="020B0604020202020204" pitchFamily="34" charset="0"/>
              <a:buChar char="•"/>
            </a:pPr>
            <a:r>
              <a:rPr lang="en-US" b="1" dirty="0"/>
              <a:t>DO NOT</a:t>
            </a:r>
            <a:r>
              <a:rPr lang="en-US" dirty="0"/>
              <a:t> try this in Matrix, as unauthorized attempts to switch to root are logged.  An excessive number of these could get you into trouble.</a:t>
            </a:r>
            <a:endParaRPr lang="en-US" b="1" dirty="0"/>
          </a:p>
        </p:txBody>
      </p:sp>
      <p:grpSp>
        <p:nvGrpSpPr>
          <p:cNvPr id="31" name="Group 30">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32" name="Rectangle 31">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Picture Placeholder 11" descr="Text&#10;&#10;Description automatically generated">
            <a:extLst>
              <a:ext uri="{FF2B5EF4-FFF2-40B4-BE49-F238E27FC236}">
                <a16:creationId xmlns:a16="http://schemas.microsoft.com/office/drawing/2014/main" id="{905F96CD-CE8F-4291-863E-18F221EA1FEB}"/>
              </a:ext>
            </a:extLst>
          </p:cNvPr>
          <p:cNvPicPr>
            <a:picLocks noGrp="1" noChangeAspect="1"/>
          </p:cNvPicPr>
          <p:nvPr>
            <p:ph type="pic" idx="1"/>
          </p:nvPr>
        </p:nvPicPr>
        <p:blipFill rotWithShape="1">
          <a:blip r:embed="rId3"/>
          <a:srcRect r="34214"/>
          <a:stretch/>
        </p:blipFill>
        <p:spPr>
          <a:xfrm>
            <a:off x="6093926" y="1116345"/>
            <a:ext cx="4821551" cy="3866172"/>
          </a:xfrm>
          <a:prstGeom prst="rect">
            <a:avLst/>
          </a:prstGeom>
        </p:spPr>
      </p:pic>
      <p:pic>
        <p:nvPicPr>
          <p:cNvPr id="35" name="Picture 34">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7" name="Straight Connector 36">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32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73FB2-0E02-4FAA-9771-217FAE16D14F}"/>
              </a:ext>
            </a:extLst>
          </p:cNvPr>
          <p:cNvSpPr>
            <a:spLocks noGrp="1"/>
          </p:cNvSpPr>
          <p:nvPr>
            <p:ph type="title"/>
          </p:nvPr>
        </p:nvSpPr>
        <p:spPr/>
        <p:txBody>
          <a:bodyPr/>
          <a:lstStyle/>
          <a:p>
            <a:r>
              <a:rPr lang="en-CA" dirty="0" err="1"/>
              <a:t>sudo</a:t>
            </a:r>
            <a:endParaRPr lang="en-CA" dirty="0"/>
          </a:p>
        </p:txBody>
      </p:sp>
      <p:sp>
        <p:nvSpPr>
          <p:cNvPr id="3" name="Content Placeholder 2">
            <a:extLst>
              <a:ext uri="{FF2B5EF4-FFF2-40B4-BE49-F238E27FC236}">
                <a16:creationId xmlns:a16="http://schemas.microsoft.com/office/drawing/2014/main" id="{CA0654E5-740C-4640-B6A7-D8467233473F}"/>
              </a:ext>
            </a:extLst>
          </p:cNvPr>
          <p:cNvSpPr>
            <a:spLocks noGrp="1"/>
          </p:cNvSpPr>
          <p:nvPr>
            <p:ph idx="1"/>
          </p:nvPr>
        </p:nvSpPr>
        <p:spPr/>
        <p:txBody>
          <a:bodyPr>
            <a:normAutofit fontScale="70000" lnSpcReduction="20000"/>
          </a:bodyPr>
          <a:lstStyle/>
          <a:p>
            <a:r>
              <a:rPr lang="en-CA" dirty="0"/>
              <a:t>As you can imagine providing all users who require administrative access the root password is highly insecure.  Fortunately, there is another command in Linux that is a better option for this (and commonly used in industry).  This is </a:t>
            </a:r>
            <a:r>
              <a:rPr lang="en-CA" b="1" dirty="0" err="1"/>
              <a:t>sudo</a:t>
            </a:r>
            <a:r>
              <a:rPr lang="en-CA" dirty="0"/>
              <a:t>.</a:t>
            </a:r>
          </a:p>
          <a:p>
            <a:r>
              <a:rPr lang="en-CA" dirty="0" err="1"/>
              <a:t>Sudo</a:t>
            </a:r>
            <a:r>
              <a:rPr lang="en-CA" dirty="0"/>
              <a:t> originally stood for </a:t>
            </a:r>
            <a:r>
              <a:rPr lang="en-CA" b="1" dirty="0"/>
              <a:t>superuser do</a:t>
            </a:r>
            <a:r>
              <a:rPr lang="en-CA" dirty="0"/>
              <a:t> (and is still commonly referred to this way), though the meaning has been expanded to </a:t>
            </a:r>
            <a:r>
              <a:rPr lang="en-CA" b="1" dirty="0"/>
              <a:t>substitute user do </a:t>
            </a:r>
            <a:r>
              <a:rPr lang="en-CA" dirty="0"/>
              <a:t>as you can use </a:t>
            </a:r>
            <a:r>
              <a:rPr lang="en-CA" dirty="0" err="1"/>
              <a:t>sudo</a:t>
            </a:r>
            <a:r>
              <a:rPr lang="en-CA" dirty="0"/>
              <a:t> for more than just running commands with root (elevated) privileges.</a:t>
            </a:r>
          </a:p>
          <a:p>
            <a:r>
              <a:rPr lang="en-CA" dirty="0"/>
              <a:t>Using </a:t>
            </a:r>
            <a:r>
              <a:rPr lang="en-CA" dirty="0" err="1"/>
              <a:t>sudo</a:t>
            </a:r>
            <a:r>
              <a:rPr lang="en-CA" dirty="0"/>
              <a:t> is like “Run as Administrator” in Windows.  You would issue the </a:t>
            </a:r>
            <a:r>
              <a:rPr lang="en-CA" b="1" dirty="0" err="1"/>
              <a:t>sudo</a:t>
            </a:r>
            <a:r>
              <a:rPr lang="en-CA" b="1" dirty="0"/>
              <a:t> </a:t>
            </a:r>
            <a:r>
              <a:rPr lang="en-CA" dirty="0"/>
              <a:t>command in front of any command you wish to execute with root (elevated) privileges.  You will then be prompted for your password.  IF the system has been configured to allow you </a:t>
            </a:r>
            <a:r>
              <a:rPr lang="en-CA" dirty="0" err="1"/>
              <a:t>sudo</a:t>
            </a:r>
            <a:r>
              <a:rPr lang="en-CA" dirty="0"/>
              <a:t> access, your command will execute.</a:t>
            </a:r>
          </a:p>
          <a:p>
            <a:r>
              <a:rPr lang="en-CA" dirty="0"/>
              <a:t>One of the advantages to having administrators use </a:t>
            </a:r>
            <a:r>
              <a:rPr lang="en-CA" dirty="0" err="1"/>
              <a:t>sudo</a:t>
            </a:r>
            <a:r>
              <a:rPr lang="en-CA" dirty="0"/>
              <a:t> instead of switching to root is any changes made on the system while using </a:t>
            </a:r>
            <a:r>
              <a:rPr lang="en-CA" dirty="0" err="1"/>
              <a:t>sudo</a:t>
            </a:r>
            <a:r>
              <a:rPr lang="en-CA" dirty="0"/>
              <a:t> are logged to the system log using your regular user.</a:t>
            </a:r>
          </a:p>
          <a:p>
            <a:r>
              <a:rPr lang="en-CA" dirty="0"/>
              <a:t>Additionally, users can be configured to have access to only certain commands via </a:t>
            </a:r>
            <a:r>
              <a:rPr lang="en-CA" dirty="0" err="1"/>
              <a:t>sudo</a:t>
            </a:r>
            <a:r>
              <a:rPr lang="en-CA" dirty="0"/>
              <a:t>.</a:t>
            </a:r>
          </a:p>
        </p:txBody>
      </p:sp>
    </p:spTree>
    <p:extLst>
      <p:ext uri="{BB962C8B-B14F-4D97-AF65-F5344CB8AC3E}">
        <p14:creationId xmlns:p14="http://schemas.microsoft.com/office/powerpoint/2010/main" val="3348889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1468-7811-45D2-84A0-1084A0B7C609}"/>
              </a:ext>
            </a:extLst>
          </p:cNvPr>
          <p:cNvSpPr>
            <a:spLocks noGrp="1"/>
          </p:cNvSpPr>
          <p:nvPr>
            <p:ph type="title"/>
          </p:nvPr>
        </p:nvSpPr>
        <p:spPr/>
        <p:txBody>
          <a:bodyPr/>
          <a:lstStyle/>
          <a:p>
            <a:r>
              <a:rPr lang="en-CA" dirty="0" err="1"/>
              <a:t>visudo</a:t>
            </a:r>
            <a:endParaRPr lang="en-CA" dirty="0"/>
          </a:p>
        </p:txBody>
      </p:sp>
      <p:sp>
        <p:nvSpPr>
          <p:cNvPr id="3" name="Content Placeholder 2">
            <a:extLst>
              <a:ext uri="{FF2B5EF4-FFF2-40B4-BE49-F238E27FC236}">
                <a16:creationId xmlns:a16="http://schemas.microsoft.com/office/drawing/2014/main" id="{3E776743-DF18-4351-9C26-7726CD81A820}"/>
              </a:ext>
            </a:extLst>
          </p:cNvPr>
          <p:cNvSpPr>
            <a:spLocks noGrp="1"/>
          </p:cNvSpPr>
          <p:nvPr>
            <p:ph idx="1"/>
          </p:nvPr>
        </p:nvSpPr>
        <p:spPr/>
        <p:txBody>
          <a:bodyPr>
            <a:normAutofit fontScale="92500" lnSpcReduction="10000"/>
          </a:bodyPr>
          <a:lstStyle/>
          <a:p>
            <a:r>
              <a:rPr lang="en-CA" dirty="0"/>
              <a:t>In Linux, everything is a file.  This is an important concept to remember when configuring systems and network services.</a:t>
            </a:r>
          </a:p>
          <a:p>
            <a:r>
              <a:rPr lang="en-CA" dirty="0"/>
              <a:t>Who is allowed to issue the </a:t>
            </a:r>
            <a:r>
              <a:rPr lang="en-CA" b="1" dirty="0" err="1"/>
              <a:t>sudo</a:t>
            </a:r>
            <a:r>
              <a:rPr lang="en-CA" dirty="0"/>
              <a:t> command is detailed in the file </a:t>
            </a:r>
            <a:r>
              <a:rPr lang="en-CA" b="1" dirty="0"/>
              <a:t>/</a:t>
            </a:r>
            <a:r>
              <a:rPr lang="en-CA" b="1" dirty="0" err="1"/>
              <a:t>etc</a:t>
            </a:r>
            <a:r>
              <a:rPr lang="en-CA" b="1" dirty="0"/>
              <a:t>/</a:t>
            </a:r>
            <a:r>
              <a:rPr lang="en-CA" b="1" dirty="0" err="1"/>
              <a:t>sudoers</a:t>
            </a:r>
            <a:r>
              <a:rPr lang="en-CA" dirty="0"/>
              <a:t>.</a:t>
            </a:r>
          </a:p>
          <a:p>
            <a:r>
              <a:rPr lang="en-CA" dirty="0"/>
              <a:t>While you can edit this file directly using a text editor like </a:t>
            </a:r>
            <a:r>
              <a:rPr lang="en-CA" b="1" dirty="0"/>
              <a:t>Vi</a:t>
            </a:r>
            <a:r>
              <a:rPr lang="en-CA" dirty="0"/>
              <a:t> or </a:t>
            </a:r>
            <a:r>
              <a:rPr lang="en-CA" b="1" dirty="0"/>
              <a:t>Nano</a:t>
            </a:r>
            <a:r>
              <a:rPr lang="en-CA" dirty="0"/>
              <a:t>, it is not recommended.</a:t>
            </a:r>
          </a:p>
          <a:p>
            <a:r>
              <a:rPr lang="en-CA" dirty="0"/>
              <a:t>Instead you should edit this by using the command </a:t>
            </a:r>
            <a:r>
              <a:rPr lang="en-CA" b="1" dirty="0" err="1"/>
              <a:t>visudo</a:t>
            </a:r>
            <a:r>
              <a:rPr lang="en-CA" dirty="0"/>
              <a:t>.</a:t>
            </a:r>
          </a:p>
          <a:p>
            <a:r>
              <a:rPr lang="en-CA" b="1" dirty="0" err="1"/>
              <a:t>visudo</a:t>
            </a:r>
            <a:r>
              <a:rPr lang="en-CA" dirty="0"/>
              <a:t> puts you into a special editing mode allowing you to edit the file while simultaneously locking the file (so two users cannot edit it at the same time) and checking the file for correct syntax.</a:t>
            </a:r>
            <a:endParaRPr lang="en-CA" b="1" dirty="0"/>
          </a:p>
        </p:txBody>
      </p:sp>
    </p:spTree>
    <p:extLst>
      <p:ext uri="{BB962C8B-B14F-4D97-AF65-F5344CB8AC3E}">
        <p14:creationId xmlns:p14="http://schemas.microsoft.com/office/powerpoint/2010/main" val="3169893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A3151-4064-4FE4-AD8A-EF648E78B139}"/>
              </a:ext>
            </a:extLst>
          </p:cNvPr>
          <p:cNvSpPr>
            <a:spLocks noGrp="1"/>
          </p:cNvSpPr>
          <p:nvPr>
            <p:ph type="title"/>
          </p:nvPr>
        </p:nvSpPr>
        <p:spPr/>
        <p:txBody>
          <a:bodyPr/>
          <a:lstStyle/>
          <a:p>
            <a:r>
              <a:rPr lang="en-CA" dirty="0"/>
              <a:t>Testing network connectivity</a:t>
            </a:r>
          </a:p>
        </p:txBody>
      </p:sp>
      <p:sp>
        <p:nvSpPr>
          <p:cNvPr id="3" name="Content Placeholder 2">
            <a:extLst>
              <a:ext uri="{FF2B5EF4-FFF2-40B4-BE49-F238E27FC236}">
                <a16:creationId xmlns:a16="http://schemas.microsoft.com/office/drawing/2014/main" id="{3115D726-F15B-4093-AD6C-3740CFA875CF}"/>
              </a:ext>
            </a:extLst>
          </p:cNvPr>
          <p:cNvSpPr>
            <a:spLocks noGrp="1"/>
          </p:cNvSpPr>
          <p:nvPr>
            <p:ph idx="1"/>
          </p:nvPr>
        </p:nvSpPr>
        <p:spPr/>
        <p:txBody>
          <a:bodyPr>
            <a:normAutofit lnSpcReduction="10000"/>
          </a:bodyPr>
          <a:lstStyle/>
          <a:p>
            <a:r>
              <a:rPr lang="en-CA" dirty="0"/>
              <a:t>In NWK680 you should have learned about the ping command, which is used to test network connectivity.</a:t>
            </a:r>
          </a:p>
          <a:p>
            <a:r>
              <a:rPr lang="en-CA" dirty="0"/>
              <a:t>Ping works the same in every Operating System (Cisco ISO, Windows, Linux or macOS).</a:t>
            </a:r>
          </a:p>
          <a:p>
            <a:r>
              <a:rPr lang="en-CA" dirty="0"/>
              <a:t>Ping can be used to test connectivity to an IP address or Fully Qualified Domain Name (FQDN).</a:t>
            </a:r>
          </a:p>
          <a:p>
            <a:r>
              <a:rPr lang="en-CA" dirty="0"/>
              <a:t>Simply issue: </a:t>
            </a:r>
            <a:r>
              <a:rPr lang="en-CA" b="1" dirty="0"/>
              <a:t>ping</a:t>
            </a:r>
            <a:r>
              <a:rPr lang="en-CA" dirty="0"/>
              <a:t> followed by the IP address or FQDN you wish to try to reach.</a:t>
            </a:r>
          </a:p>
          <a:p>
            <a:r>
              <a:rPr lang="en-CA" dirty="0"/>
              <a:t>Linux requires a network connection to install software or update the system.  It is a good idea to test your network connection using </a:t>
            </a:r>
            <a:r>
              <a:rPr lang="en-CA" b="1" dirty="0"/>
              <a:t>ping</a:t>
            </a:r>
            <a:r>
              <a:rPr lang="en-CA" dirty="0"/>
              <a:t> before trying to do this.</a:t>
            </a:r>
          </a:p>
        </p:txBody>
      </p:sp>
    </p:spTree>
    <p:extLst>
      <p:ext uri="{BB962C8B-B14F-4D97-AF65-F5344CB8AC3E}">
        <p14:creationId xmlns:p14="http://schemas.microsoft.com/office/powerpoint/2010/main" val="2662895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6BD0-3B63-437C-94E3-5229B8316CBF}"/>
              </a:ext>
            </a:extLst>
          </p:cNvPr>
          <p:cNvSpPr>
            <a:spLocks noGrp="1"/>
          </p:cNvSpPr>
          <p:nvPr>
            <p:ph type="title"/>
          </p:nvPr>
        </p:nvSpPr>
        <p:spPr/>
        <p:txBody>
          <a:bodyPr/>
          <a:lstStyle/>
          <a:p>
            <a:r>
              <a:rPr lang="en-CA" dirty="0"/>
              <a:t>Package management / installing software</a:t>
            </a:r>
          </a:p>
        </p:txBody>
      </p:sp>
      <p:sp>
        <p:nvSpPr>
          <p:cNvPr id="3" name="Content Placeholder 2">
            <a:extLst>
              <a:ext uri="{FF2B5EF4-FFF2-40B4-BE49-F238E27FC236}">
                <a16:creationId xmlns:a16="http://schemas.microsoft.com/office/drawing/2014/main" id="{4E8FB581-34C5-41DB-B5CF-C050AF0A8763}"/>
              </a:ext>
            </a:extLst>
          </p:cNvPr>
          <p:cNvSpPr>
            <a:spLocks noGrp="1"/>
          </p:cNvSpPr>
          <p:nvPr>
            <p:ph idx="1"/>
          </p:nvPr>
        </p:nvSpPr>
        <p:spPr/>
        <p:txBody>
          <a:bodyPr>
            <a:normAutofit fontScale="70000" lnSpcReduction="20000"/>
          </a:bodyPr>
          <a:lstStyle/>
          <a:p>
            <a:r>
              <a:rPr lang="en-CA" dirty="0"/>
              <a:t>Installing software in Linux requires both an active Internet connection and knowledge of which package management tool to use for your distribution (or distro).  Linux software and updates come from special sources hosted on other servers, known as repositories (or repos).  All the major Linux distros host their own repos, though anyone can host a repository for a distribution - and many organizations do.  Due to the Open Source nature of Linux, certain repos may contain specialized software that is not available in the main repository (such as EPEL - Extra Packages for Enterprise Linux); or they may contain a mirror of the main repo.</a:t>
            </a:r>
          </a:p>
          <a:p>
            <a:r>
              <a:rPr lang="en-CA" dirty="0"/>
              <a:t>Red Hat based Linux distributions use DNF (Dandified Yum).</a:t>
            </a:r>
          </a:p>
          <a:p>
            <a:r>
              <a:rPr lang="en-CA" dirty="0"/>
              <a:t>This an update of  YUM (</a:t>
            </a:r>
            <a:r>
              <a:rPr lang="en-CA" dirty="0" err="1"/>
              <a:t>Yellowdog</a:t>
            </a:r>
            <a:r>
              <a:rPr lang="en-CA" dirty="0"/>
              <a:t> Updater, Modified).  </a:t>
            </a:r>
          </a:p>
          <a:p>
            <a:r>
              <a:rPr lang="en-CA" dirty="0"/>
              <a:t>Both of these operate as a front end for RPM (Red Hat Package Manager).  These are used in Red Hat based Linux distros, such as Red Hat Enterprise Linux and Fedora.  The advantages of DNF and YUM over RPM is that they resolve dependencies (meaning if the software you are installing requires other software, they will install that as well).  RPM does not do this, which can lead to a situation commonly referred to as dependency hell in industry.</a:t>
            </a:r>
          </a:p>
          <a:p>
            <a:r>
              <a:rPr lang="en-CA" dirty="0"/>
              <a:t>Installing software or updates always requires </a:t>
            </a:r>
            <a:r>
              <a:rPr lang="en-CA" b="1" dirty="0"/>
              <a:t>root</a:t>
            </a:r>
            <a:r>
              <a:rPr lang="en-CA" dirty="0"/>
              <a:t> or </a:t>
            </a:r>
            <a:r>
              <a:rPr lang="en-CA" b="1" dirty="0" err="1"/>
              <a:t>sudo</a:t>
            </a:r>
            <a:r>
              <a:rPr lang="en-CA" dirty="0"/>
              <a:t> access.</a:t>
            </a:r>
          </a:p>
        </p:txBody>
      </p:sp>
    </p:spTree>
    <p:extLst>
      <p:ext uri="{BB962C8B-B14F-4D97-AF65-F5344CB8AC3E}">
        <p14:creationId xmlns:p14="http://schemas.microsoft.com/office/powerpoint/2010/main" val="1106277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2800" dirty="0"/>
              <a:t>Installing software</a:t>
            </a:r>
            <a:endParaRPr lang="en-US" sz="3000" dirty="0"/>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10136684" cy="4755771"/>
          </a:xfrm>
        </p:spPr>
        <p:txBody>
          <a:bodyPr>
            <a:normAutofit/>
          </a:bodyPr>
          <a:lstStyle/>
          <a:p>
            <a:pPr marL="0" indent="0">
              <a:buNone/>
            </a:pPr>
            <a:r>
              <a:rPr lang="en-CA" sz="2400" b="1" dirty="0"/>
              <a:t>Getting Practice</a:t>
            </a:r>
          </a:p>
          <a:p>
            <a:pPr marL="0" indent="0">
              <a:buNone/>
            </a:pPr>
            <a:r>
              <a:rPr lang="en-CA" dirty="0"/>
              <a:t>You can get practice by performing the </a:t>
            </a:r>
            <a:r>
              <a:rPr lang="en-CA" b="1" dirty="0"/>
              <a:t>Week 7  Tutorial:</a:t>
            </a:r>
            <a:br>
              <a:rPr lang="en-CA" sz="1600" b="1" dirty="0"/>
            </a:br>
            <a:endParaRPr lang="en-CA" sz="1600" b="1" dirty="0"/>
          </a:p>
          <a:p>
            <a:pPr lvl="1"/>
            <a:r>
              <a:rPr lang="en-CA" u="sng" dirty="0">
                <a:ea typeface="+mn-lt"/>
                <a:cs typeface="+mn-lt"/>
                <a:hlinkClick r:id="rId2"/>
              </a:rPr>
              <a:t>INVESTIGATION 3: INSTALLING THE GLOBAL PROTECT VPN AND CONNECTING TO MATRIX FROM YOUR VIRTUAL MACHINE</a:t>
            </a:r>
            <a:endParaRPr lang="en-CA" sz="1400" dirty="0">
              <a:ea typeface="+mn-lt"/>
              <a:cs typeface="+mn-lt"/>
            </a:endParaRPr>
          </a:p>
          <a:p>
            <a:pPr lvl="1"/>
            <a:endParaRPr lang="en-CA" sz="1400" dirty="0"/>
          </a:p>
          <a:p>
            <a:pPr lvl="1"/>
            <a:r>
              <a:rPr lang="en-CA" u="sng" dirty="0">
                <a:ea typeface="+mn-lt"/>
                <a:cs typeface="+mn-lt"/>
                <a:hlinkClick r:id="rId3"/>
              </a:rPr>
              <a:t>LINUX PRACTICE QUESTIONS</a:t>
            </a:r>
            <a:br>
              <a:rPr lang="en-CA" dirty="0"/>
            </a:br>
            <a:br>
              <a:rPr lang="en-CA" sz="1400" dirty="0"/>
            </a:br>
            <a:endParaRPr lang="en-CA" sz="1400" dirty="0"/>
          </a:p>
          <a:p>
            <a:endParaRPr lang="en-CA" sz="2400" dirty="0"/>
          </a:p>
          <a:p>
            <a:endParaRPr lang="en-CA" sz="2400" dirty="0"/>
          </a:p>
          <a:p>
            <a:pPr marL="0" indent="0">
              <a:buNone/>
            </a:pPr>
            <a:endParaRPr lang="en-US" dirty="0"/>
          </a:p>
        </p:txBody>
      </p:sp>
    </p:spTree>
    <p:extLst>
      <p:ext uri="{BB962C8B-B14F-4D97-AF65-F5344CB8AC3E}">
        <p14:creationId xmlns:p14="http://schemas.microsoft.com/office/powerpoint/2010/main" val="60969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lstStyle/>
          <a:p>
            <a:r>
              <a:rPr lang="en-US" dirty="0"/>
              <a:t>Lesson 1  topics</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9603275" cy="5064690"/>
          </a:xfrm>
        </p:spPr>
        <p:txBody>
          <a:bodyPr>
            <a:normAutofit/>
          </a:bodyPr>
          <a:lstStyle/>
          <a:p>
            <a:pPr marL="0" indent="0">
              <a:buNone/>
            </a:pPr>
            <a:r>
              <a:rPr lang="en-US" b="1" dirty="0"/>
              <a:t>Installing Linux</a:t>
            </a:r>
          </a:p>
          <a:p>
            <a:pPr lvl="1"/>
            <a:r>
              <a:rPr lang="en-US" dirty="0"/>
              <a:t>Purpose / Linux Distributions</a:t>
            </a:r>
          </a:p>
          <a:p>
            <a:pPr lvl="1"/>
            <a:r>
              <a:rPr lang="en-US" dirty="0"/>
              <a:t>Linux Installation Methods</a:t>
            </a:r>
            <a:br>
              <a:rPr lang="en-US" dirty="0"/>
            </a:br>
            <a:endParaRPr lang="en-US" dirty="0"/>
          </a:p>
          <a:p>
            <a:pPr marL="0" indent="0">
              <a:buNone/>
            </a:pPr>
            <a:r>
              <a:rPr lang="en-US" b="1" dirty="0"/>
              <a:t>Live Linux Distributions</a:t>
            </a:r>
          </a:p>
          <a:p>
            <a:pPr lvl="1"/>
            <a:r>
              <a:rPr lang="en-US" dirty="0"/>
              <a:t>Purpose</a:t>
            </a:r>
          </a:p>
          <a:p>
            <a:pPr lvl="1">
              <a:buFont typeface="Arial"/>
            </a:pPr>
            <a:r>
              <a:rPr lang="en-US" dirty="0"/>
              <a:t>Run </a:t>
            </a:r>
            <a:r>
              <a:rPr lang="en-US" b="1" dirty="0"/>
              <a:t>Red Hat Enterprise Linux (RHEL)</a:t>
            </a:r>
            <a:r>
              <a:rPr lang="en-US" dirty="0"/>
              <a:t> from your </a:t>
            </a:r>
            <a:r>
              <a:rPr lang="en-US" b="1" dirty="0"/>
              <a:t>home</a:t>
            </a:r>
            <a:r>
              <a:rPr lang="en-US" dirty="0"/>
              <a:t> computer (as a </a:t>
            </a:r>
            <a:r>
              <a:rPr lang="en-US" b="1" dirty="0"/>
              <a:t>Virtual Machine</a:t>
            </a:r>
            <a:r>
              <a:rPr lang="en-US" dirty="0"/>
              <a:t>)</a:t>
            </a:r>
          </a:p>
          <a:p>
            <a:pPr marL="457200" lvl="1" indent="0">
              <a:buNone/>
            </a:pPr>
            <a:endParaRPr lang="en-US" dirty="0"/>
          </a:p>
          <a:p>
            <a:pPr marL="0" indent="0">
              <a:buNone/>
            </a:pPr>
            <a:r>
              <a:rPr lang="en-US" b="1" dirty="0"/>
              <a:t>Week 7  Tutorial</a:t>
            </a:r>
            <a:endParaRPr lang="en-US" dirty="0"/>
          </a:p>
          <a:p>
            <a:pPr lvl="1"/>
            <a:r>
              <a:rPr lang="en-US" dirty="0"/>
              <a:t>INVESTIGATIONS</a:t>
            </a:r>
            <a:r>
              <a:rPr lang="en-US" b="1" dirty="0"/>
              <a:t> 1 </a:t>
            </a:r>
            <a:r>
              <a:rPr lang="en-US" dirty="0"/>
              <a:t>&amp; </a:t>
            </a:r>
            <a:r>
              <a:rPr lang="en-US" b="1" dirty="0"/>
              <a:t>2</a:t>
            </a:r>
            <a:br>
              <a:rPr lang="en-US" b="1" dirty="0"/>
            </a:br>
            <a:endParaRPr lang="en-US" b="1" dirty="0"/>
          </a:p>
        </p:txBody>
      </p:sp>
    </p:spTree>
    <p:extLst>
      <p:ext uri="{BB962C8B-B14F-4D97-AF65-F5344CB8AC3E}">
        <p14:creationId xmlns:p14="http://schemas.microsoft.com/office/powerpoint/2010/main" val="405706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a:xfrm>
            <a:off x="1451579" y="804519"/>
            <a:ext cx="9603275" cy="1049235"/>
          </a:xfrm>
        </p:spPr>
        <p:txBody>
          <a:bodyPr>
            <a:normAutofit/>
          </a:bodyPr>
          <a:lstStyle/>
          <a:p>
            <a:r>
              <a:rPr lang="en-US"/>
              <a:t>Installing Linux</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9" y="1833714"/>
            <a:ext cx="5989855" cy="3450613"/>
          </a:xfrm>
        </p:spPr>
        <p:txBody>
          <a:bodyPr>
            <a:normAutofit/>
          </a:bodyPr>
          <a:lstStyle/>
          <a:p>
            <a:pPr marL="0" indent="0">
              <a:lnSpc>
                <a:spcPct val="110000"/>
              </a:lnSpc>
              <a:buNone/>
            </a:pPr>
            <a:r>
              <a:rPr lang="en-CA" sz="1700" dirty="0"/>
              <a:t>Having a Linux system on your home computer provides access to a </a:t>
            </a:r>
            <a:r>
              <a:rPr lang="en-CA" sz="1700" u="sng" dirty="0"/>
              <a:t>large</a:t>
            </a:r>
            <a:r>
              <a:rPr lang="en-CA" sz="1700" dirty="0"/>
              <a:t> library of </a:t>
            </a:r>
            <a:r>
              <a:rPr lang="en-CA" sz="1700" b="1" dirty="0"/>
              <a:t>open source software</a:t>
            </a:r>
            <a:r>
              <a:rPr lang="en-CA" sz="1700" dirty="0"/>
              <a:t>.</a:t>
            </a:r>
          </a:p>
          <a:p>
            <a:pPr marL="0" indent="0">
              <a:lnSpc>
                <a:spcPct val="110000"/>
              </a:lnSpc>
              <a:buNone/>
            </a:pPr>
            <a:endParaRPr lang="en-CA" sz="1700" dirty="0"/>
          </a:p>
          <a:p>
            <a:pPr marL="0" indent="0">
              <a:lnSpc>
                <a:spcPct val="110000"/>
              </a:lnSpc>
              <a:buNone/>
            </a:pPr>
            <a:r>
              <a:rPr lang="en-CA" sz="1700" dirty="0"/>
              <a:t>Also, installing your own version of Linux on </a:t>
            </a:r>
            <a:r>
              <a:rPr lang="en-CA" sz="1700" u="sng" dirty="0"/>
              <a:t>your</a:t>
            </a:r>
            <a:r>
              <a:rPr lang="en-CA" sz="1700" dirty="0"/>
              <a:t> notebook or desktop computer teaches you how to:</a:t>
            </a:r>
            <a:br>
              <a:rPr lang="en-CA" sz="1100" dirty="0"/>
            </a:br>
            <a:endParaRPr lang="en-CA" sz="1100" dirty="0"/>
          </a:p>
          <a:p>
            <a:pPr>
              <a:lnSpc>
                <a:spcPct val="110000"/>
              </a:lnSpc>
            </a:pPr>
            <a:r>
              <a:rPr lang="en-CA" sz="1400" b="1" dirty="0"/>
              <a:t>Work in the Linux environment</a:t>
            </a:r>
            <a:endParaRPr lang="en-CA" sz="1400" dirty="0"/>
          </a:p>
          <a:p>
            <a:pPr>
              <a:lnSpc>
                <a:spcPct val="110000"/>
              </a:lnSpc>
            </a:pPr>
            <a:r>
              <a:rPr lang="en-CA" sz="1400" b="1" dirty="0"/>
              <a:t>Run graphical applications</a:t>
            </a:r>
          </a:p>
          <a:p>
            <a:pPr>
              <a:lnSpc>
                <a:spcPct val="110000"/>
              </a:lnSpc>
            </a:pPr>
            <a:r>
              <a:rPr lang="en-CA" sz="1400" b="1" dirty="0"/>
              <a:t>Perform routine Linux OS administration tasks</a:t>
            </a:r>
            <a:endParaRPr lang="en-CA" sz="1400" dirty="0"/>
          </a:p>
        </p:txBody>
      </p:sp>
      <p:pic>
        <p:nvPicPr>
          <p:cNvPr id="5" name="Picture 4" descr="A picture containing monitor, computer&#10;&#10;Description automatically generated">
            <a:extLst>
              <a:ext uri="{FF2B5EF4-FFF2-40B4-BE49-F238E27FC236}">
                <a16:creationId xmlns:a16="http://schemas.microsoft.com/office/drawing/2014/main" id="{8B544222-E53D-794E-BE99-3623C6029B4F}"/>
              </a:ext>
            </a:extLst>
          </p:cNvPr>
          <p:cNvPicPr>
            <a:picLocks noChangeAspect="1"/>
          </p:cNvPicPr>
          <p:nvPr/>
        </p:nvPicPr>
        <p:blipFill>
          <a:blip r:embed="rId2"/>
          <a:stretch>
            <a:fillRect/>
          </a:stretch>
        </p:blipFill>
        <p:spPr>
          <a:xfrm>
            <a:off x="8031119" y="2015733"/>
            <a:ext cx="2869886" cy="1643010"/>
          </a:xfrm>
          <a:prstGeom prst="rect">
            <a:avLst/>
          </a:prstGeom>
          <a:ln>
            <a:solidFill>
              <a:srgbClr val="0070C0"/>
            </a:solidFill>
          </a:ln>
        </p:spPr>
      </p:pic>
      <p:pic>
        <p:nvPicPr>
          <p:cNvPr id="6" name="Picture 5" descr="A picture containing drawing&#10;&#10;Description automatically generated">
            <a:extLst>
              <a:ext uri="{FF2B5EF4-FFF2-40B4-BE49-F238E27FC236}">
                <a16:creationId xmlns:a16="http://schemas.microsoft.com/office/drawing/2014/main" id="{28302F3F-0DAD-0C4D-813F-42070D36B663}"/>
              </a:ext>
            </a:extLst>
          </p:cNvPr>
          <p:cNvPicPr>
            <a:picLocks noChangeAspect="1"/>
          </p:cNvPicPr>
          <p:nvPr/>
        </p:nvPicPr>
        <p:blipFill>
          <a:blip r:embed="rId3"/>
          <a:stretch>
            <a:fillRect/>
          </a:stretch>
        </p:blipFill>
        <p:spPr>
          <a:xfrm>
            <a:off x="7912914" y="4364759"/>
            <a:ext cx="3177581" cy="1278976"/>
          </a:xfrm>
          <a:prstGeom prst="rect">
            <a:avLst/>
          </a:prstGeom>
          <a:ln>
            <a:solidFill>
              <a:srgbClr val="0070C0"/>
            </a:solidFill>
          </a:ln>
        </p:spPr>
      </p:pic>
    </p:spTree>
    <p:extLst>
      <p:ext uri="{BB962C8B-B14F-4D97-AF65-F5344CB8AC3E}">
        <p14:creationId xmlns:p14="http://schemas.microsoft.com/office/powerpoint/2010/main" val="251783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2800" dirty="0"/>
              <a:t>TRADITIONAL LINUX INSTALLATION</a:t>
            </a:r>
            <a:endParaRPr lang="en-US" sz="3000" dirty="0"/>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9" y="1706813"/>
            <a:ext cx="6202288" cy="4755771"/>
          </a:xfrm>
        </p:spPr>
        <p:txBody>
          <a:bodyPr>
            <a:normAutofit fontScale="70000" lnSpcReduction="20000"/>
          </a:bodyPr>
          <a:lstStyle/>
          <a:p>
            <a:pPr marL="0" indent="0">
              <a:buNone/>
            </a:pPr>
            <a:r>
              <a:rPr lang="en-CA" sz="2100" b="1" dirty="0"/>
              <a:t>STEPS:</a:t>
            </a:r>
            <a:br>
              <a:rPr lang="en-CA" b="1" dirty="0"/>
            </a:br>
            <a:endParaRPr lang="en-CA" b="1" dirty="0"/>
          </a:p>
          <a:p>
            <a:pPr marL="457200" indent="-457200">
              <a:buFont typeface="+mj-lt"/>
              <a:buAutoNum type="arabicPeriod"/>
            </a:pPr>
            <a:r>
              <a:rPr lang="en-CA" b="1" dirty="0"/>
              <a:t>Select </a:t>
            </a:r>
            <a:r>
              <a:rPr lang="en-CA" dirty="0"/>
              <a:t>a</a:t>
            </a:r>
            <a:r>
              <a:rPr lang="en-CA" b="1" dirty="0"/>
              <a:t> Linux Distribution</a:t>
            </a:r>
            <a:r>
              <a:rPr lang="en-CA" dirty="0"/>
              <a:t> and </a:t>
            </a:r>
            <a:r>
              <a:rPr lang="en-CA" b="1" dirty="0"/>
              <a:t>download</a:t>
            </a:r>
            <a:r>
              <a:rPr lang="en-CA" dirty="0"/>
              <a:t> a Linux Distribution Install </a:t>
            </a:r>
            <a:r>
              <a:rPr lang="en-CA" b="1" dirty="0"/>
              <a:t>ISO</a:t>
            </a:r>
            <a:r>
              <a:rPr lang="en-CA" dirty="0"/>
              <a:t> file to your Computer (</a:t>
            </a:r>
            <a:r>
              <a:rPr lang="en-CA" b="1" dirty="0"/>
              <a:t>Note:</a:t>
            </a:r>
            <a:r>
              <a:rPr lang="en-CA" dirty="0"/>
              <a:t> Be aware of any required Hardware Requirements for the Linux OS prior to installation.)</a:t>
            </a:r>
            <a:br>
              <a:rPr lang="en-CA" dirty="0"/>
            </a:br>
            <a:br>
              <a:rPr lang="en-CA" dirty="0"/>
            </a:br>
            <a:r>
              <a:rPr lang="en-CA" b="1" dirty="0" err="1"/>
              <a:t>Knoppix</a:t>
            </a:r>
            <a:r>
              <a:rPr lang="en-CA" dirty="0"/>
              <a:t> Link: </a:t>
            </a:r>
            <a:r>
              <a:rPr lang="en-CA" dirty="0">
                <a:hlinkClick r:id="rId2"/>
              </a:rPr>
              <a:t>https://www.knopper.net/knoppix-mirrors/index-</a:t>
            </a:r>
            <a:r>
              <a:rPr lang="en-CA" dirty="0" err="1">
                <a:hlinkClick r:id="rId2"/>
              </a:rPr>
              <a:t>en.html</a:t>
            </a:r>
            <a:br>
              <a:rPr lang="en-CA" dirty="0"/>
            </a:br>
            <a:endParaRPr lang="en-CA" dirty="0"/>
          </a:p>
          <a:p>
            <a:pPr marL="457200" indent="-457200">
              <a:buFont typeface="+mj-lt"/>
              <a:buAutoNum type="arabicPeriod"/>
            </a:pPr>
            <a:r>
              <a:rPr lang="en-CA" b="1" dirty="0"/>
              <a:t>Burn </a:t>
            </a:r>
            <a:r>
              <a:rPr lang="en-CA" dirty="0"/>
              <a:t>a Linux Distribution </a:t>
            </a:r>
            <a:r>
              <a:rPr lang="en-CA" b="1" dirty="0"/>
              <a:t>CD/DVD</a:t>
            </a:r>
            <a:r>
              <a:rPr lang="en-CA" dirty="0"/>
              <a:t>, or </a:t>
            </a:r>
            <a:r>
              <a:rPr lang="en-CA" b="1" dirty="0"/>
              <a:t>USB Key</a:t>
            </a:r>
            <a:r>
              <a:rPr lang="en-CA" dirty="0"/>
              <a:t>.</a:t>
            </a:r>
            <a:br>
              <a:rPr lang="en-CA" b="1" dirty="0"/>
            </a:br>
            <a:br>
              <a:rPr lang="en-CA" b="1" dirty="0"/>
            </a:br>
            <a:r>
              <a:rPr lang="en-CA" b="1" dirty="0"/>
              <a:t>How to Burn CD:            </a:t>
            </a:r>
            <a:r>
              <a:rPr lang="en-CA" dirty="0">
                <a:hlinkClick r:id="rId3"/>
              </a:rPr>
              <a:t>Install Knoppix LInux</a:t>
            </a:r>
            <a:br>
              <a:rPr lang="en-CA" b="1" dirty="0"/>
            </a:br>
            <a:r>
              <a:rPr lang="en-CA" b="1" dirty="0"/>
              <a:t>How to Burn USB Key:   </a:t>
            </a:r>
            <a:r>
              <a:rPr lang="en-CA" dirty="0">
                <a:hlinkClick r:id="rId4"/>
              </a:rPr>
              <a:t>How to Boot Knoppix from USB</a:t>
            </a:r>
            <a:br>
              <a:rPr lang="en-CA" dirty="0"/>
            </a:br>
            <a:endParaRPr lang="en-CA" dirty="0"/>
          </a:p>
          <a:p>
            <a:pPr marL="457200" indent="-457200">
              <a:buFont typeface="+mj-lt"/>
              <a:buAutoNum type="arabicPeriod"/>
            </a:pPr>
            <a:r>
              <a:rPr lang="en-CA" dirty="0"/>
              <a:t>For most distributions, the installation involves a </a:t>
            </a:r>
            <a:br>
              <a:rPr lang="en-CA" dirty="0"/>
            </a:br>
            <a:r>
              <a:rPr lang="en-CA" b="1" dirty="0"/>
              <a:t>guided graphical environment</a:t>
            </a:r>
            <a:r>
              <a:rPr lang="en-CA" dirty="0"/>
              <a:t>.</a:t>
            </a:r>
            <a:br>
              <a:rPr lang="en-CA" dirty="0"/>
            </a:br>
            <a:br>
              <a:rPr lang="en-CA" dirty="0"/>
            </a:br>
            <a:br>
              <a:rPr lang="en-CA" dirty="0"/>
            </a:br>
            <a:endParaRPr lang="en-CA" dirty="0"/>
          </a:p>
          <a:p>
            <a:pPr marL="0" indent="0">
              <a:buNone/>
            </a:pPr>
            <a:endParaRPr lang="en-US" dirty="0"/>
          </a:p>
        </p:txBody>
      </p:sp>
      <p:pic>
        <p:nvPicPr>
          <p:cNvPr id="8" name="Picture 7" descr="A screenshot of a computer&#10;&#10;Description automatically generated">
            <a:extLst>
              <a:ext uri="{FF2B5EF4-FFF2-40B4-BE49-F238E27FC236}">
                <a16:creationId xmlns:a16="http://schemas.microsoft.com/office/drawing/2014/main" id="{B4EC7C25-5E0D-DE4D-BAF4-83730E1B6D85}"/>
              </a:ext>
            </a:extLst>
          </p:cNvPr>
          <p:cNvPicPr>
            <a:picLocks noChangeAspect="1"/>
          </p:cNvPicPr>
          <p:nvPr/>
        </p:nvPicPr>
        <p:blipFill>
          <a:blip r:embed="rId5"/>
          <a:stretch>
            <a:fillRect/>
          </a:stretch>
        </p:blipFill>
        <p:spPr>
          <a:xfrm>
            <a:off x="7909827" y="2429182"/>
            <a:ext cx="4053573" cy="1999635"/>
          </a:xfrm>
          <a:prstGeom prst="rect">
            <a:avLst/>
          </a:prstGeom>
          <a:ln>
            <a:solidFill>
              <a:srgbClr val="0070C0"/>
            </a:solidFill>
          </a:ln>
        </p:spPr>
      </p:pic>
    </p:spTree>
    <p:extLst>
      <p:ext uri="{BB962C8B-B14F-4D97-AF65-F5344CB8AC3E}">
        <p14:creationId xmlns:p14="http://schemas.microsoft.com/office/powerpoint/2010/main" val="96640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2800" dirty="0"/>
              <a:t>LINUX INSTALLATION METHODS</a:t>
            </a:r>
            <a:endParaRPr lang="en-US" sz="3000" dirty="0"/>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9" y="1706813"/>
            <a:ext cx="5793283" cy="4755771"/>
          </a:xfrm>
        </p:spPr>
        <p:txBody>
          <a:bodyPr>
            <a:normAutofit fontScale="77500" lnSpcReduction="20000"/>
          </a:bodyPr>
          <a:lstStyle/>
          <a:p>
            <a:pPr marL="0" indent="0">
              <a:buNone/>
            </a:pPr>
            <a:r>
              <a:rPr lang="en-CA" b="1" dirty="0"/>
              <a:t>Standalone Installation</a:t>
            </a:r>
            <a:br>
              <a:rPr lang="en-CA" b="1" dirty="0"/>
            </a:br>
            <a:endParaRPr lang="en-CA" dirty="0"/>
          </a:p>
          <a:p>
            <a:pPr marL="0" indent="0">
              <a:buNone/>
            </a:pPr>
            <a:r>
              <a:rPr lang="en-CA" dirty="0"/>
              <a:t>Linux is the </a:t>
            </a:r>
            <a:r>
              <a:rPr lang="en-CA" u="sng" dirty="0"/>
              <a:t>only</a:t>
            </a:r>
            <a:r>
              <a:rPr lang="en-CA" dirty="0"/>
              <a:t> OS on the computer.</a:t>
            </a:r>
          </a:p>
          <a:p>
            <a:pPr marL="0" indent="0">
              <a:buNone/>
            </a:pPr>
            <a:r>
              <a:rPr lang="en-CA" dirty="0"/>
              <a:t>Any existing data on disk will be </a:t>
            </a:r>
            <a:r>
              <a:rPr lang="en-CA" b="1" dirty="0"/>
              <a:t>erased.</a:t>
            </a: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endParaRPr lang="en-CA" b="1" dirty="0"/>
          </a:p>
          <a:p>
            <a:pPr marL="0" indent="0">
              <a:buNone/>
            </a:pPr>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4A29C5B5-2632-3D48-BE65-B06FB937491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44862" y="1853754"/>
            <a:ext cx="3896783" cy="2190871"/>
          </a:xfrm>
          <a:prstGeom prst="rect">
            <a:avLst/>
          </a:prstGeom>
          <a:ln>
            <a:solidFill>
              <a:srgbClr val="0070C0"/>
            </a:solidFill>
          </a:ln>
        </p:spPr>
      </p:pic>
    </p:spTree>
    <p:extLst>
      <p:ext uri="{BB962C8B-B14F-4D97-AF65-F5344CB8AC3E}">
        <p14:creationId xmlns:p14="http://schemas.microsoft.com/office/powerpoint/2010/main" val="148610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2800" dirty="0"/>
              <a:t>LINUX INSTALLATION METHODS</a:t>
            </a:r>
            <a:endParaRPr lang="en-US" sz="3000" dirty="0"/>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7" y="1706813"/>
            <a:ext cx="5694289" cy="4755771"/>
          </a:xfrm>
        </p:spPr>
        <p:txBody>
          <a:bodyPr>
            <a:normAutofit fontScale="70000" lnSpcReduction="20000"/>
          </a:bodyPr>
          <a:lstStyle/>
          <a:p>
            <a:pPr marL="0" indent="0">
              <a:buNone/>
            </a:pPr>
            <a:r>
              <a:rPr lang="en-CA" sz="2600" b="1" dirty="0"/>
              <a:t>Dual-boot / Multi-boot Installation</a:t>
            </a:r>
            <a:br>
              <a:rPr lang="en-CA" sz="2300" b="1" dirty="0"/>
            </a:br>
            <a:endParaRPr lang="en-CA" sz="2300" dirty="0"/>
          </a:p>
          <a:p>
            <a:pPr marL="0" indent="0">
              <a:buNone/>
            </a:pPr>
            <a:r>
              <a:rPr lang="en-CA" dirty="0"/>
              <a:t>A </a:t>
            </a:r>
            <a:r>
              <a:rPr lang="en-CA" b="1" dirty="0"/>
              <a:t>boot menu</a:t>
            </a:r>
            <a:r>
              <a:rPr lang="en-CA" dirty="0"/>
              <a:t> allows the user to select the desired OS.</a:t>
            </a:r>
            <a:br>
              <a:rPr lang="en-CA" dirty="0"/>
            </a:br>
            <a:endParaRPr lang="en-CA" dirty="0"/>
          </a:p>
          <a:p>
            <a:pPr marL="0" indent="0">
              <a:buNone/>
            </a:pPr>
            <a:r>
              <a:rPr lang="en-CA" b="1" dirty="0"/>
              <a:t>Advantages</a:t>
            </a:r>
            <a:r>
              <a:rPr lang="en-CA" dirty="0"/>
              <a:t> of Dual-Boot or Multi-Boot:</a:t>
            </a:r>
          </a:p>
          <a:p>
            <a:r>
              <a:rPr lang="en-CA" dirty="0"/>
              <a:t>This option provides a method to access your computer </a:t>
            </a:r>
            <a:br>
              <a:rPr lang="en-CA" dirty="0"/>
            </a:br>
            <a:r>
              <a:rPr lang="en-CA" dirty="0"/>
              <a:t>if one OS </a:t>
            </a:r>
            <a:r>
              <a:rPr lang="en-CA" b="1" dirty="0"/>
              <a:t>fails to boot-up</a:t>
            </a:r>
            <a:r>
              <a:rPr lang="en-CA" dirty="0"/>
              <a:t>.</a:t>
            </a:r>
          </a:p>
          <a:p>
            <a:r>
              <a:rPr lang="en-CA" b="1" dirty="0"/>
              <a:t>Access the Windows partition</a:t>
            </a:r>
            <a:r>
              <a:rPr lang="en-CA" dirty="0"/>
              <a:t> if your Windows OS cannot boot-up.</a:t>
            </a:r>
          </a:p>
          <a:p>
            <a:r>
              <a:rPr lang="en-CA" dirty="0"/>
              <a:t>This booting method is great for </a:t>
            </a:r>
            <a:r>
              <a:rPr lang="en-CA" b="1" dirty="0"/>
              <a:t>troubleshooting</a:t>
            </a:r>
            <a:br>
              <a:rPr lang="en-CA" dirty="0"/>
            </a:br>
            <a:r>
              <a:rPr lang="en-CA" dirty="0"/>
              <a:t>(</a:t>
            </a:r>
            <a:r>
              <a:rPr lang="en-CA" i="1" dirty="0"/>
              <a:t>for example:</a:t>
            </a:r>
            <a:r>
              <a:rPr lang="en-CA" dirty="0"/>
              <a:t> boot into Linux OS to eliminate a hardware issue).</a:t>
            </a:r>
          </a:p>
          <a:p>
            <a:pPr marL="0" indent="0">
              <a:buNone/>
            </a:pPr>
            <a:br>
              <a:rPr lang="en-CA" b="1" dirty="0"/>
            </a:br>
            <a:r>
              <a:rPr lang="en-CA" b="1" dirty="0"/>
              <a:t>Installation Tips:</a:t>
            </a:r>
          </a:p>
          <a:p>
            <a:r>
              <a:rPr lang="en-CA" dirty="0"/>
              <a:t>It is recommended to </a:t>
            </a:r>
            <a:r>
              <a:rPr lang="en-CA" b="1" dirty="0"/>
              <a:t>back up important data</a:t>
            </a:r>
            <a:r>
              <a:rPr lang="en-CA" dirty="0"/>
              <a:t> before proceeding.</a:t>
            </a:r>
          </a:p>
          <a:p>
            <a:r>
              <a:rPr lang="en-CA" dirty="0"/>
              <a:t>It is recommended to </a:t>
            </a:r>
            <a:r>
              <a:rPr lang="en-CA" b="1" dirty="0"/>
              <a:t>install </a:t>
            </a:r>
            <a:r>
              <a:rPr lang="en-CA" dirty="0"/>
              <a:t>the Linux operating system </a:t>
            </a:r>
            <a:r>
              <a:rPr lang="en-CA" b="1" dirty="0"/>
              <a:t>last</a:t>
            </a:r>
            <a:r>
              <a:rPr lang="en-CA" dirty="0"/>
              <a:t>, </a:t>
            </a:r>
            <a:br>
              <a:rPr lang="en-CA" dirty="0"/>
            </a:br>
            <a:r>
              <a:rPr lang="en-CA" dirty="0"/>
              <a:t>as other operating systems may NOT offer a </a:t>
            </a:r>
            <a:r>
              <a:rPr lang="en-CA" b="1" dirty="0"/>
              <a:t>multi-boot option</a:t>
            </a:r>
            <a:r>
              <a:rPr lang="en-CA" dirty="0"/>
              <a:t>.</a:t>
            </a:r>
          </a:p>
          <a:p>
            <a:pPr marL="0" indent="0">
              <a:buNone/>
            </a:pPr>
            <a:endParaRPr lang="en-US" dirty="0"/>
          </a:p>
        </p:txBody>
      </p:sp>
      <p:pic>
        <p:nvPicPr>
          <p:cNvPr id="5" name="Picture 4" descr="A screenshot of a cell phone&#10;&#10;Description automatically generated">
            <a:extLst>
              <a:ext uri="{FF2B5EF4-FFF2-40B4-BE49-F238E27FC236}">
                <a16:creationId xmlns:a16="http://schemas.microsoft.com/office/drawing/2014/main" id="{62555CD3-E51E-9F43-A589-38E8872A2189}"/>
              </a:ext>
            </a:extLst>
          </p:cNvPr>
          <p:cNvPicPr>
            <a:picLocks noChangeAspect="1"/>
          </p:cNvPicPr>
          <p:nvPr/>
        </p:nvPicPr>
        <p:blipFill>
          <a:blip r:embed="rId2"/>
          <a:stretch>
            <a:fillRect/>
          </a:stretch>
        </p:blipFill>
        <p:spPr>
          <a:xfrm>
            <a:off x="7815817" y="2364316"/>
            <a:ext cx="3840665" cy="2129367"/>
          </a:xfrm>
          <a:prstGeom prst="rect">
            <a:avLst/>
          </a:prstGeom>
          <a:ln>
            <a:solidFill>
              <a:srgbClr val="0070C0"/>
            </a:solidFill>
          </a:ln>
        </p:spPr>
      </p:pic>
    </p:spTree>
    <p:extLst>
      <p:ext uri="{BB962C8B-B14F-4D97-AF65-F5344CB8AC3E}">
        <p14:creationId xmlns:p14="http://schemas.microsoft.com/office/powerpoint/2010/main" val="125931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2800" dirty="0"/>
              <a:t>LINUX INSTALLATION METHODS</a:t>
            </a:r>
            <a:endParaRPr lang="en-US" sz="3000" dirty="0"/>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7" y="1706813"/>
            <a:ext cx="6913490" cy="4755771"/>
          </a:xfrm>
        </p:spPr>
        <p:txBody>
          <a:bodyPr>
            <a:normAutofit fontScale="85000" lnSpcReduction="20000"/>
          </a:bodyPr>
          <a:lstStyle/>
          <a:p>
            <a:pPr marL="0" indent="0">
              <a:buNone/>
            </a:pPr>
            <a:r>
              <a:rPr lang="en-CA" sz="2200" b="1" dirty="0"/>
              <a:t>Virtualization Machine Installation</a:t>
            </a:r>
            <a:br>
              <a:rPr lang="en-CA" sz="2200" b="1" dirty="0"/>
            </a:br>
            <a:endParaRPr lang="en-CA" sz="2200" dirty="0"/>
          </a:p>
          <a:p>
            <a:pPr marL="0" indent="0">
              <a:buNone/>
            </a:pPr>
            <a:r>
              <a:rPr lang="en-CA" i="1" dirty="0"/>
              <a:t>Virtualization is the process of running a </a:t>
            </a:r>
            <a:r>
              <a:rPr lang="en-CA" b="1" i="1" dirty="0"/>
              <a:t>virtual instance </a:t>
            </a:r>
            <a:r>
              <a:rPr lang="en-CA" i="1" dirty="0"/>
              <a:t>of a computer system in a </a:t>
            </a:r>
            <a:r>
              <a:rPr lang="en-CA" i="1" u="sng" dirty="0"/>
              <a:t>layer</a:t>
            </a:r>
            <a:r>
              <a:rPr lang="en-CA" i="1" dirty="0"/>
              <a:t> </a:t>
            </a:r>
            <a:r>
              <a:rPr lang="en-CA" b="1" i="1" dirty="0"/>
              <a:t>abstracted</a:t>
            </a:r>
            <a:r>
              <a:rPr lang="en-CA" i="1" dirty="0"/>
              <a:t> from the actual hardware.</a:t>
            </a:r>
            <a:r>
              <a:rPr lang="en-CA" dirty="0"/>
              <a:t> </a:t>
            </a:r>
            <a:br>
              <a:rPr lang="en-CA" dirty="0"/>
            </a:br>
            <a:br>
              <a:rPr lang="en-CA" dirty="0"/>
            </a:br>
            <a:r>
              <a:rPr lang="en-CA" dirty="0"/>
              <a:t>Reference: </a:t>
            </a:r>
            <a:r>
              <a:rPr lang="en-CA" dirty="0">
                <a:hlinkClick r:id="rId2"/>
              </a:rPr>
              <a:t>https://opensource.com/resources/virtualization</a:t>
            </a:r>
            <a:br>
              <a:rPr lang="en-CA" dirty="0"/>
            </a:br>
            <a:endParaRPr lang="en-CA" dirty="0"/>
          </a:p>
          <a:p>
            <a:pPr marL="0" indent="0">
              <a:buNone/>
            </a:pPr>
            <a:r>
              <a:rPr lang="en-CA" dirty="0"/>
              <a:t>The virtualized (</a:t>
            </a:r>
            <a:r>
              <a:rPr lang="en-CA" b="1" dirty="0"/>
              <a:t>guest</a:t>
            </a:r>
            <a:r>
              <a:rPr lang="en-CA" dirty="0"/>
              <a:t>) operating system is installed and run in a window under another (</a:t>
            </a:r>
            <a:r>
              <a:rPr lang="en-CA" b="1" dirty="0"/>
              <a:t>host</a:t>
            </a:r>
            <a:r>
              <a:rPr lang="en-CA" dirty="0"/>
              <a:t>) computer’s operating system. Special </a:t>
            </a:r>
            <a:r>
              <a:rPr lang="en-CA" b="1" dirty="0"/>
              <a:t>software</a:t>
            </a:r>
            <a:r>
              <a:rPr lang="en-CA" dirty="0"/>
              <a:t> is used to manage the entire process, referred to as the </a:t>
            </a:r>
            <a:r>
              <a:rPr lang="en-CA" b="1" dirty="0"/>
              <a:t>hypervisor</a:t>
            </a:r>
            <a:r>
              <a:rPr lang="en-CA" dirty="0"/>
              <a:t>.</a:t>
            </a:r>
            <a:br>
              <a:rPr lang="en-CA" dirty="0"/>
            </a:br>
            <a:br>
              <a:rPr lang="en-CA" dirty="0"/>
            </a:br>
            <a:br>
              <a:rPr lang="en-CA" dirty="0"/>
            </a:br>
            <a:br>
              <a:rPr lang="en-CA" dirty="0"/>
            </a:br>
            <a:br>
              <a:rPr lang="en-CA" dirty="0"/>
            </a:br>
            <a:br>
              <a:rPr lang="en-CA" dirty="0"/>
            </a:br>
            <a:endParaRPr lang="en-US" dirty="0"/>
          </a:p>
        </p:txBody>
      </p:sp>
      <p:pic>
        <p:nvPicPr>
          <p:cNvPr id="5" name="Picture 4" descr="A screenshot of a cell phone&#10;&#10;Description automatically generated">
            <a:extLst>
              <a:ext uri="{FF2B5EF4-FFF2-40B4-BE49-F238E27FC236}">
                <a16:creationId xmlns:a16="http://schemas.microsoft.com/office/drawing/2014/main" id="{F8983C3E-34D1-DF42-890B-2A1D3A573826}"/>
              </a:ext>
            </a:extLst>
          </p:cNvPr>
          <p:cNvPicPr>
            <a:picLocks noChangeAspect="1"/>
          </p:cNvPicPr>
          <p:nvPr/>
        </p:nvPicPr>
        <p:blipFill>
          <a:blip r:embed="rId3"/>
          <a:stretch>
            <a:fillRect/>
          </a:stretch>
        </p:blipFill>
        <p:spPr>
          <a:xfrm>
            <a:off x="9133212" y="1845287"/>
            <a:ext cx="2497376" cy="1874398"/>
          </a:xfrm>
          <a:prstGeom prst="rect">
            <a:avLst/>
          </a:prstGeom>
          <a:ln>
            <a:solidFill>
              <a:srgbClr val="0070C0"/>
            </a:solidFill>
          </a:ln>
        </p:spPr>
      </p:pic>
      <p:pic>
        <p:nvPicPr>
          <p:cNvPr id="7" name="Picture 6" descr="A picture containing monitor, computer&#10;&#10;Description automatically generated">
            <a:extLst>
              <a:ext uri="{FF2B5EF4-FFF2-40B4-BE49-F238E27FC236}">
                <a16:creationId xmlns:a16="http://schemas.microsoft.com/office/drawing/2014/main" id="{69CB070E-899C-C84A-BDE2-4F039BFE4BB5}"/>
              </a:ext>
            </a:extLst>
          </p:cNvPr>
          <p:cNvPicPr>
            <a:picLocks noChangeAspect="1"/>
          </p:cNvPicPr>
          <p:nvPr/>
        </p:nvPicPr>
        <p:blipFill>
          <a:blip r:embed="rId4"/>
          <a:stretch>
            <a:fillRect/>
          </a:stretch>
        </p:blipFill>
        <p:spPr>
          <a:xfrm>
            <a:off x="9133212" y="4282549"/>
            <a:ext cx="2519186" cy="1443396"/>
          </a:xfrm>
          <a:prstGeom prst="rect">
            <a:avLst/>
          </a:prstGeom>
          <a:ln>
            <a:solidFill>
              <a:srgbClr val="0070C0"/>
            </a:solidFill>
          </a:ln>
        </p:spPr>
      </p:pic>
    </p:spTree>
    <p:extLst>
      <p:ext uri="{BB962C8B-B14F-4D97-AF65-F5344CB8AC3E}">
        <p14:creationId xmlns:p14="http://schemas.microsoft.com/office/powerpoint/2010/main" val="362996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2800"/>
              <a:t>LINUX INSTALLATION METHODS</a:t>
            </a:r>
            <a:endParaRPr lang="en-US" sz="3000" dirty="0"/>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7" y="1706813"/>
            <a:ext cx="5694289" cy="4755771"/>
          </a:xfrm>
        </p:spPr>
        <p:txBody>
          <a:bodyPr>
            <a:normAutofit fontScale="62500" lnSpcReduction="20000"/>
          </a:bodyPr>
          <a:lstStyle/>
          <a:p>
            <a:pPr marL="0" indent="0">
              <a:buNone/>
            </a:pPr>
            <a:r>
              <a:rPr lang="en-CA" sz="3000" b="1" dirty="0"/>
              <a:t>Virtualization Machine Installation</a:t>
            </a:r>
            <a:br>
              <a:rPr lang="en-CA" b="1" dirty="0"/>
            </a:br>
            <a:endParaRPr lang="en-CA" dirty="0"/>
          </a:p>
          <a:p>
            <a:pPr marL="0" indent="0">
              <a:buNone/>
            </a:pPr>
            <a:r>
              <a:rPr lang="en-CA" b="1" dirty="0"/>
              <a:t>Advantages</a:t>
            </a:r>
            <a:r>
              <a:rPr lang="en-CA" dirty="0"/>
              <a:t> of Virtualization:</a:t>
            </a:r>
          </a:p>
          <a:p>
            <a:r>
              <a:rPr lang="en-CA" dirty="0"/>
              <a:t>You can run VM from an </a:t>
            </a:r>
            <a:r>
              <a:rPr lang="en-CA" b="1" dirty="0"/>
              <a:t>ISO image file</a:t>
            </a:r>
            <a:r>
              <a:rPr lang="en-CA" dirty="0"/>
              <a:t> or a </a:t>
            </a:r>
            <a:r>
              <a:rPr lang="en-CA" b="1" dirty="0"/>
              <a:t>VM file</a:t>
            </a:r>
            <a:r>
              <a:rPr lang="en-CA" dirty="0"/>
              <a:t>.</a:t>
            </a:r>
          </a:p>
          <a:p>
            <a:r>
              <a:rPr lang="en-CA" dirty="0"/>
              <a:t>One or more virtual machines can be run at the </a:t>
            </a:r>
            <a:r>
              <a:rPr lang="en-CA" u="sng" dirty="0"/>
              <a:t>same</a:t>
            </a:r>
            <a:r>
              <a:rPr lang="en-CA" dirty="0"/>
              <a:t> time.</a:t>
            </a:r>
          </a:p>
          <a:p>
            <a:r>
              <a:rPr lang="en-CA" dirty="0"/>
              <a:t>The </a:t>
            </a:r>
            <a:r>
              <a:rPr lang="en-CA" b="1" dirty="0"/>
              <a:t>guest</a:t>
            </a:r>
            <a:r>
              <a:rPr lang="en-CA" dirty="0"/>
              <a:t> OS </a:t>
            </a:r>
            <a:r>
              <a:rPr lang="en-CA" b="1" dirty="0"/>
              <a:t>shares hardware</a:t>
            </a:r>
            <a:r>
              <a:rPr lang="en-CA" dirty="0"/>
              <a:t> with the </a:t>
            </a:r>
            <a:r>
              <a:rPr lang="en-CA" b="1" dirty="0"/>
              <a:t>host</a:t>
            </a:r>
            <a:r>
              <a:rPr lang="en-CA" dirty="0"/>
              <a:t> OS</a:t>
            </a:r>
            <a:br>
              <a:rPr lang="en-CA" dirty="0"/>
            </a:br>
            <a:r>
              <a:rPr lang="en-CA" dirty="0"/>
              <a:t> and possibly other virtualized systems.</a:t>
            </a:r>
          </a:p>
          <a:p>
            <a:r>
              <a:rPr lang="en-CA" dirty="0"/>
              <a:t>The </a:t>
            </a:r>
            <a:r>
              <a:rPr lang="en-CA" b="1" dirty="0"/>
              <a:t>guest</a:t>
            </a:r>
            <a:r>
              <a:rPr lang="en-CA" dirty="0"/>
              <a:t> systems have </a:t>
            </a:r>
            <a:r>
              <a:rPr lang="en-CA" b="1" dirty="0"/>
              <a:t>network access</a:t>
            </a:r>
            <a:r>
              <a:rPr lang="en-CA" dirty="0"/>
              <a:t> through the host.</a:t>
            </a:r>
            <a:br>
              <a:rPr lang="en-CA" dirty="0"/>
            </a:br>
            <a:endParaRPr lang="en-CA" dirty="0"/>
          </a:p>
          <a:p>
            <a:pPr marL="0" indent="0">
              <a:buNone/>
            </a:pPr>
            <a:r>
              <a:rPr lang="en-CA" b="1" dirty="0"/>
              <a:t>Installation Tips:</a:t>
            </a:r>
          </a:p>
          <a:p>
            <a:r>
              <a:rPr lang="en-CA" dirty="0"/>
              <a:t>Virtualization requires a </a:t>
            </a:r>
            <a:r>
              <a:rPr lang="en-CA" b="1" dirty="0"/>
              <a:t>compatible processor</a:t>
            </a:r>
            <a:r>
              <a:rPr lang="en-CA" dirty="0"/>
              <a:t>: not all processors support that feature.</a:t>
            </a:r>
          </a:p>
          <a:p>
            <a:r>
              <a:rPr lang="en-CA" dirty="0"/>
              <a:t>Your </a:t>
            </a:r>
            <a:r>
              <a:rPr lang="en-CA" b="1" dirty="0"/>
              <a:t>BIOS</a:t>
            </a:r>
            <a:r>
              <a:rPr lang="en-CA" dirty="0"/>
              <a:t> should be set to </a:t>
            </a:r>
            <a:r>
              <a:rPr lang="en-CA" b="1" u="sng" dirty="0"/>
              <a:t>enable</a:t>
            </a:r>
            <a:r>
              <a:rPr lang="en-CA" b="1" dirty="0"/>
              <a:t> Virtualization</a:t>
            </a:r>
            <a:r>
              <a:rPr lang="en-CA" dirty="0"/>
              <a:t>.</a:t>
            </a:r>
          </a:p>
          <a:p>
            <a:r>
              <a:rPr lang="en-CA" dirty="0"/>
              <a:t>Popular VM software for </a:t>
            </a:r>
            <a:r>
              <a:rPr lang="en-CA" b="1" dirty="0"/>
              <a:t>Windows</a:t>
            </a:r>
            <a:r>
              <a:rPr lang="en-CA" dirty="0"/>
              <a:t>, </a:t>
            </a:r>
            <a:r>
              <a:rPr lang="en-CA" b="1" dirty="0"/>
              <a:t>Apple</a:t>
            </a:r>
            <a:r>
              <a:rPr lang="en-CA" dirty="0"/>
              <a:t> and </a:t>
            </a:r>
            <a:r>
              <a:rPr lang="en-CA" b="1" dirty="0"/>
              <a:t>Linux</a:t>
            </a:r>
            <a:r>
              <a:rPr lang="en-CA" dirty="0"/>
              <a:t> OS include:</a:t>
            </a:r>
          </a:p>
          <a:p>
            <a:pPr lvl="1"/>
            <a:r>
              <a:rPr lang="en-CA" dirty="0"/>
              <a:t>VMware</a:t>
            </a:r>
          </a:p>
          <a:p>
            <a:pPr lvl="1"/>
            <a:r>
              <a:rPr lang="en-CA" dirty="0"/>
              <a:t>Oracle Virtual Box</a:t>
            </a:r>
          </a:p>
        </p:txBody>
      </p:sp>
      <p:pic>
        <p:nvPicPr>
          <p:cNvPr id="5" name="Picture 4" descr="A screenshot of a cell phone&#10;&#10;Description automatically generated">
            <a:extLst>
              <a:ext uri="{FF2B5EF4-FFF2-40B4-BE49-F238E27FC236}">
                <a16:creationId xmlns:a16="http://schemas.microsoft.com/office/drawing/2014/main" id="{F8983C3E-34D1-DF42-890B-2A1D3A573826}"/>
              </a:ext>
            </a:extLst>
          </p:cNvPr>
          <p:cNvPicPr>
            <a:picLocks noChangeAspect="1"/>
          </p:cNvPicPr>
          <p:nvPr/>
        </p:nvPicPr>
        <p:blipFill>
          <a:blip r:embed="rId2"/>
          <a:stretch>
            <a:fillRect/>
          </a:stretch>
        </p:blipFill>
        <p:spPr>
          <a:xfrm>
            <a:off x="9133212" y="1845287"/>
            <a:ext cx="2497376" cy="1874398"/>
          </a:xfrm>
          <a:prstGeom prst="rect">
            <a:avLst/>
          </a:prstGeom>
          <a:ln>
            <a:solidFill>
              <a:srgbClr val="0070C0"/>
            </a:solidFill>
          </a:ln>
        </p:spPr>
      </p:pic>
      <p:pic>
        <p:nvPicPr>
          <p:cNvPr id="7" name="Picture 6" descr="A picture containing monitor, computer&#10;&#10;Description automatically generated">
            <a:extLst>
              <a:ext uri="{FF2B5EF4-FFF2-40B4-BE49-F238E27FC236}">
                <a16:creationId xmlns:a16="http://schemas.microsoft.com/office/drawing/2014/main" id="{69CB070E-899C-C84A-BDE2-4F039BFE4BB5}"/>
              </a:ext>
            </a:extLst>
          </p:cNvPr>
          <p:cNvPicPr>
            <a:picLocks noChangeAspect="1"/>
          </p:cNvPicPr>
          <p:nvPr/>
        </p:nvPicPr>
        <p:blipFill>
          <a:blip r:embed="rId3"/>
          <a:stretch>
            <a:fillRect/>
          </a:stretch>
        </p:blipFill>
        <p:spPr>
          <a:xfrm>
            <a:off x="9133212" y="4282549"/>
            <a:ext cx="2519186" cy="1443396"/>
          </a:xfrm>
          <a:prstGeom prst="rect">
            <a:avLst/>
          </a:prstGeom>
          <a:ln>
            <a:solidFill>
              <a:srgbClr val="0070C0"/>
            </a:solidFill>
          </a:ln>
        </p:spPr>
      </p:pic>
    </p:spTree>
    <p:extLst>
      <p:ext uri="{BB962C8B-B14F-4D97-AF65-F5344CB8AC3E}">
        <p14:creationId xmlns:p14="http://schemas.microsoft.com/office/powerpoint/2010/main" val="237730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2800" dirty="0"/>
              <a:t>RUNNING Live </a:t>
            </a:r>
            <a:r>
              <a:rPr lang="en-US" sz="2800" dirty="0" err="1"/>
              <a:t>linux</a:t>
            </a:r>
            <a:endParaRPr lang="en-US" sz="3000" dirty="0"/>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6337755" cy="4755771"/>
          </a:xfrm>
        </p:spPr>
        <p:txBody>
          <a:bodyPr>
            <a:normAutofit fontScale="85000" lnSpcReduction="20000"/>
          </a:bodyPr>
          <a:lstStyle/>
          <a:p>
            <a:pPr marL="0" indent="0">
              <a:buNone/>
            </a:pPr>
            <a:r>
              <a:rPr lang="en-CA" sz="2400" b="1" dirty="0"/>
              <a:t>Live Linux CD/DVD/USB</a:t>
            </a:r>
          </a:p>
          <a:p>
            <a:pPr marL="0" indent="0">
              <a:buNone/>
            </a:pPr>
            <a:endParaRPr lang="en-CA" i="1" dirty="0"/>
          </a:p>
          <a:p>
            <a:pPr marL="0" indent="0">
              <a:buNone/>
            </a:pPr>
            <a:r>
              <a:rPr lang="en-CA" i="1" dirty="0"/>
              <a:t>A live CD (also live DVD, live disc, or live operating system) is a complete bootable computer installation including operating system which runs directly from a CD-ROM or similar storage device into a computer's memory, rather than loading from a hard disk drive. </a:t>
            </a:r>
            <a:br>
              <a:rPr lang="en-CA" i="1" dirty="0"/>
            </a:br>
            <a:br>
              <a:rPr lang="en-CA" i="1" dirty="0"/>
            </a:br>
            <a:r>
              <a:rPr lang="en-CA" i="1" dirty="0"/>
              <a:t>A Live CD allows users to run an operating system for any purpose without installing it or making any changes to the computer's configuration. Live CDs can run on a computer without secondary storage, such as a hard disk drive, or with a corrupted hard disk drive or file system, allowing data recovery.</a:t>
            </a:r>
            <a:br>
              <a:rPr lang="en-CA" i="1" dirty="0"/>
            </a:br>
            <a:br>
              <a:rPr lang="en-CA" i="1" dirty="0"/>
            </a:br>
            <a:r>
              <a:rPr lang="en-CA" dirty="0"/>
              <a:t>Reference: </a:t>
            </a:r>
            <a:r>
              <a:rPr lang="en-CA" dirty="0">
                <a:hlinkClick r:id="rId2"/>
              </a:rPr>
              <a:t>https://en.wikipedia.org/wiki/Live_CD</a:t>
            </a:r>
            <a:br>
              <a:rPr lang="en-CA" sz="1400" dirty="0"/>
            </a:br>
            <a:br>
              <a:rPr lang="en-CA" sz="1200" dirty="0"/>
            </a:br>
            <a:br>
              <a:rPr lang="en-CA" sz="1200" dirty="0"/>
            </a:br>
            <a:endParaRPr lang="en-CA" sz="1200" dirty="0"/>
          </a:p>
          <a:p>
            <a:endParaRPr lang="en-CA" sz="2400" dirty="0"/>
          </a:p>
          <a:p>
            <a:endParaRPr lang="en-CA" sz="2400" dirty="0"/>
          </a:p>
          <a:p>
            <a:pPr marL="0" indent="0">
              <a:buNone/>
            </a:pPr>
            <a:endParaRPr lang="en-US" dirty="0"/>
          </a:p>
        </p:txBody>
      </p:sp>
      <p:pic>
        <p:nvPicPr>
          <p:cNvPr id="5" name="Picture 4" descr="A picture containing device&#10;&#10;Description automatically generated">
            <a:extLst>
              <a:ext uri="{FF2B5EF4-FFF2-40B4-BE49-F238E27FC236}">
                <a16:creationId xmlns:a16="http://schemas.microsoft.com/office/drawing/2014/main" id="{A678F133-CE7F-BC45-8BB7-2B26A7D0806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87854" y="2730500"/>
            <a:ext cx="3270746" cy="2414122"/>
          </a:xfrm>
          <a:prstGeom prst="rect">
            <a:avLst/>
          </a:prstGeom>
          <a:ln>
            <a:solidFill>
              <a:srgbClr val="0070C0"/>
            </a:solidFill>
          </a:ln>
        </p:spPr>
      </p:pic>
    </p:spTree>
    <p:extLst>
      <p:ext uri="{BB962C8B-B14F-4D97-AF65-F5344CB8AC3E}">
        <p14:creationId xmlns:p14="http://schemas.microsoft.com/office/powerpoint/2010/main" val="205295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opic xmlns="83d6e24e-72d9-475f-86bc-baec43385f3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452DA2941485459CFE4F1403BD78A3" ma:contentTypeVersion="10" ma:contentTypeDescription="Create a new document." ma:contentTypeScope="" ma:versionID="f719422d7b956a7d211a676e4331dda1">
  <xsd:schema xmlns:xsd="http://www.w3.org/2001/XMLSchema" xmlns:xs="http://www.w3.org/2001/XMLSchema" xmlns:p="http://schemas.microsoft.com/office/2006/metadata/properties" xmlns:ns2="83d6e24e-72d9-475f-86bc-baec43385f3c" targetNamespace="http://schemas.microsoft.com/office/2006/metadata/properties" ma:root="true" ma:fieldsID="51385756b70d66780adfe123af345a08" ns2:_="">
    <xsd:import namespace="83d6e24e-72d9-475f-86bc-baec43385f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Topic"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d6e24e-72d9-475f-86bc-baec43385f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Topic" ma:index="16" nillable="true" ma:displayName="Topic" ma:internalName="Topic">
      <xsd:simpleType>
        <xsd:restriction base="dms:Text">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BCEA8B-389A-41D6-A74A-157E0B31C822}">
  <ds:schemaRefs>
    <ds:schemaRef ds:uri="http://schemas.microsoft.com/sharepoint/v3/contenttype/forms"/>
  </ds:schemaRefs>
</ds:datastoreItem>
</file>

<file path=customXml/itemProps2.xml><?xml version="1.0" encoding="utf-8"?>
<ds:datastoreItem xmlns:ds="http://schemas.openxmlformats.org/officeDocument/2006/customXml" ds:itemID="{C69B8471-AC6E-48F5-9003-6AE648A5D801}">
  <ds:schemaRefs>
    <ds:schemaRef ds:uri="http://schemas.microsoft.com/office/infopath/2007/PartnerControls"/>
    <ds:schemaRef ds:uri="http://schemas.openxmlformats.org/package/2006/metadata/core-properties"/>
    <ds:schemaRef ds:uri="83d6e24e-72d9-475f-86bc-baec43385f3c"/>
    <ds:schemaRef ds:uri="http://purl.org/dc/elements/1.1/"/>
    <ds:schemaRef ds:uri="http://schemas.microsoft.com/office/2006/metadata/properties"/>
    <ds:schemaRef ds:uri="http://purl.org/dc/terms/"/>
    <ds:schemaRef ds:uri="http://www.w3.org/XML/1998/namespace"/>
    <ds:schemaRef ds:uri="http://schemas.microsoft.com/office/2006/documentManagement/types"/>
    <ds:schemaRef ds:uri="http://purl.org/dc/dcmitype/"/>
  </ds:schemaRefs>
</ds:datastoreItem>
</file>

<file path=customXml/itemProps3.xml><?xml version="1.0" encoding="utf-8"?>
<ds:datastoreItem xmlns:ds="http://schemas.openxmlformats.org/officeDocument/2006/customXml" ds:itemID="{558426E7-08C1-47CE-B722-178FB921CD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d6e24e-72d9-475f-86bc-baec43385f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{3D71E03E-4654-1148-BF73-F9F4AFE5A21B}tf10001119</Template>
  <TotalTime>9738</TotalTime>
  <Words>1885</Words>
  <Application>Microsoft Office PowerPoint</Application>
  <PresentationFormat>Widescreen</PresentationFormat>
  <Paragraphs>121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Gill Sans MT</vt:lpstr>
      <vt:lpstr>Gallery</vt:lpstr>
      <vt:lpstr>  OSL640:  INTRODUCTION TO OPEN SOURCE SYSTEMS         Week 7:     INSTALLING LINUX / LIVE LINUX DISTRIBUTIONS  </vt:lpstr>
      <vt:lpstr>Lesson 1  topics</vt:lpstr>
      <vt:lpstr>Installing Linux</vt:lpstr>
      <vt:lpstr>TRADITIONAL LINUX INSTALLATION</vt:lpstr>
      <vt:lpstr>LINUX INSTALLATION METHODS</vt:lpstr>
      <vt:lpstr>LINUX INSTALLATION METHODS</vt:lpstr>
      <vt:lpstr>LINUX INSTALLATION METHODS</vt:lpstr>
      <vt:lpstr>LINUX INSTALLATION METHODS</vt:lpstr>
      <vt:lpstr>RUNNING Live linux</vt:lpstr>
      <vt:lpstr>iNSTALLING LINUX (RED HAT ENTERPRISE LINUX)</vt:lpstr>
      <vt:lpstr>Live linux</vt:lpstr>
      <vt:lpstr>Lesson 1I  topics</vt:lpstr>
      <vt:lpstr>Root aka super user</vt:lpstr>
      <vt:lpstr>Switching to root</vt:lpstr>
      <vt:lpstr>sudo</vt:lpstr>
      <vt:lpstr>visudo</vt:lpstr>
      <vt:lpstr>Testing network connectivity</vt:lpstr>
      <vt:lpstr>Package management / installing software</vt:lpstr>
      <vt:lpstr>Installing software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OSL640 - Week 7</dc:title>
  <dc:creator>Saul, Jennifer</dc:creator>
  <cp:lastModifiedBy>Jason Carman</cp:lastModifiedBy>
  <cp:revision>668</cp:revision>
  <dcterms:created xsi:type="dcterms:W3CDTF">2019-04-25T17:31:46Z</dcterms:created>
  <dcterms:modified xsi:type="dcterms:W3CDTF">2023-08-04T15:10:08Z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0x01010056452DA2941485459CFE4F1403BD78A3</vt:lpwstr>
  </property>
</Properties>
</file>