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55" r:id="rId1"/>
  </p:sldMasterIdLst>
  <p:notesMasterIdLst>
    <p:notesMasterId r:id="rId23"/>
  </p:notesMasterIdLst>
  <p:sldIdLst>
    <p:sldId id="301" r:id="rId2"/>
    <p:sldId id="257" r:id="rId3"/>
    <p:sldId id="384" r:id="rId4"/>
    <p:sldId id="425" r:id="rId5"/>
    <p:sldId id="426" r:id="rId6"/>
    <p:sldId id="440" r:id="rId7"/>
    <p:sldId id="439" r:id="rId8"/>
    <p:sldId id="444" r:id="rId9"/>
    <p:sldId id="445" r:id="rId10"/>
    <p:sldId id="446" r:id="rId11"/>
    <p:sldId id="451" r:id="rId12"/>
    <p:sldId id="453" r:id="rId13"/>
    <p:sldId id="454" r:id="rId14"/>
    <p:sldId id="456" r:id="rId15"/>
    <p:sldId id="455" r:id="rId16"/>
    <p:sldId id="452" r:id="rId17"/>
    <p:sldId id="447" r:id="rId18"/>
    <p:sldId id="448" r:id="rId19"/>
    <p:sldId id="449" r:id="rId20"/>
    <p:sldId id="450" r:id="rId21"/>
    <p:sldId id="362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9216"/>
    <p:restoredTop sz="94569"/>
  </p:normalViewPr>
  <p:slideViewPr>
    <p:cSldViewPr snapToGrid="0" snapToObjects="1">
      <p:cViewPr varScale="1">
        <p:scale>
          <a:sx n="58" d="100"/>
          <a:sy n="58" d="100"/>
        </p:scale>
        <p:origin x="6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107E4A-59D9-C648-BC62-133DA4EC414F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E4455B-62BF-5D44-9335-C2CCD755C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409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1357F-A277-7442-BEE7-4FE250216E54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89842BE6-C510-F641-8D21-F1C49E24602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3102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1357F-A277-7442-BEE7-4FE250216E54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2BE6-C510-F641-8D21-F1C49E246023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40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1357F-A277-7442-BEE7-4FE250216E54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2BE6-C510-F641-8D21-F1C49E24602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533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1357F-A277-7442-BEE7-4FE250216E54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2BE6-C510-F641-8D21-F1C49E246023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6543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1357F-A277-7442-BEE7-4FE250216E54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2BE6-C510-F641-8D21-F1C49E24602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7885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1357F-A277-7442-BEE7-4FE250216E54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2BE6-C510-F641-8D21-F1C49E246023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5035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1357F-A277-7442-BEE7-4FE250216E54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2BE6-C510-F641-8D21-F1C49E246023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1436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1357F-A277-7442-BEE7-4FE250216E54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2BE6-C510-F641-8D21-F1C49E246023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3035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1357F-A277-7442-BEE7-4FE250216E54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2BE6-C510-F641-8D21-F1C49E2460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464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1357F-A277-7442-BEE7-4FE250216E54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2BE6-C510-F641-8D21-F1C49E246023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4358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AB1357F-A277-7442-BEE7-4FE250216E54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2BE6-C510-F641-8D21-F1C49E246023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9862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B1357F-A277-7442-BEE7-4FE250216E54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89842BE6-C510-F641-8D21-F1C49E246023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5758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creativecommons.org/licenses/by-sa/3.0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clix.tiss.edu/curriculum/teacher-professional-development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clix.tiss.edu/curriculum/teacher-professional-development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englishreadygo.blogspot.com/2014_03_01_archive.html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Crystal_Clear_action_exit.svg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clix.tiss.edu/curriculum/teacher-professional-development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cdot.senecacollege.ca/wiki/OPS335" TargetMode="External"/><Relationship Id="rId2" Type="http://schemas.openxmlformats.org/officeDocument/2006/relationships/hyperlink" Target="https://wiki.cdot.senecacollege.ca/wiki/OPS245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cdot.senecacollege.ca/wiki/Tutorial12:_Shell_Scripting_-_Part_2#INVESTIGATION_2:_ADDITIONAL_LOOPING_STATEMENTS" TargetMode="External"/><Relationship Id="rId2" Type="http://schemas.openxmlformats.org/officeDocument/2006/relationships/hyperlink" Target="https://wiki.cdot.senecacollege.ca/wiki/Tutorial12:_Shell_Scripting_-_Part_2#INVESTIGATION_1:_ADDITIONAL_LOGIC_STATEMENTS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iki.cdot.senecacollege.ca/wiki/Tutorial12:_Shell_Scripting_-_Part_2#LINUX_PRACTICE_QUESTIONS" TargetMode="External"/><Relationship Id="rId4" Type="http://schemas.openxmlformats.org/officeDocument/2006/relationships/hyperlink" Target="https://wiki.cdot.senecacollege.ca/wiki/Tutorial12:_Shell_Scripting_-_Part_2#INVESTIGATION_3:_USING_STARTUP_FILES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biblicalpreaching.net/2014/11/05/jtb-principle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lix.tiss.edu/curriculum/teacher-professional-development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lix.tiss.edu/curriculum/teacher-professional-development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en.wikipedia.org/wiki/While_loop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hyperlink" Target="https://en.wikipedia.org/wiki/While_loo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F487AF-3253-5F42-B599-57667778EA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64987" y="802298"/>
            <a:ext cx="9089865" cy="3822329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2700" dirty="0"/>
              <a:t>  </a:t>
            </a:r>
            <a:r>
              <a:rPr lang="en-US" sz="2400" dirty="0"/>
              <a:t>ULI101:  Introduction to Unix / Linux and the Internet</a:t>
            </a:r>
            <a:r>
              <a:rPr lang="en-US" dirty="0"/>
              <a:t/>
            </a:r>
            <a:br>
              <a:rPr lang="en-US" dirty="0"/>
            </a:br>
            <a:r>
              <a:rPr lang="en-US" sz="1200" dirty="0"/>
              <a:t> </a:t>
            </a:r>
            <a:r>
              <a:rPr lang="en-US" dirty="0"/>
              <a:t/>
            </a:r>
            <a:br>
              <a:rPr lang="en-US" dirty="0"/>
            </a:br>
            <a:r>
              <a:rPr lang="en-US" sz="2200" dirty="0"/>
              <a:t>  </a:t>
            </a:r>
            <a:br>
              <a:rPr lang="en-US" sz="2200" dirty="0"/>
            </a:br>
            <a:r>
              <a:rPr lang="en-US" sz="2200" dirty="0"/>
              <a:t>   </a:t>
            </a:r>
            <a:r>
              <a:rPr lang="en-US" sz="2200" dirty="0">
                <a:solidFill>
                  <a:srgbClr val="0070C0"/>
                </a:solidFill>
              </a:rPr>
              <a:t>Week 12 </a:t>
            </a:r>
            <a:r>
              <a:rPr lang="en-US" sz="2200" dirty="0" smtClean="0">
                <a:solidFill>
                  <a:srgbClr val="0070C0"/>
                </a:solidFill>
              </a:rPr>
              <a:t>lesson 1</a:t>
            </a:r>
            <a:r>
              <a:rPr lang="en-US" sz="2200" dirty="0">
                <a:solidFill>
                  <a:srgbClr val="0070C0"/>
                </a:solidFill>
              </a:rPr>
              <a:t/>
            </a:r>
            <a:br>
              <a:rPr lang="en-US" sz="2200" dirty="0">
                <a:solidFill>
                  <a:srgbClr val="0070C0"/>
                </a:solidFill>
              </a:rPr>
            </a:br>
            <a:r>
              <a:rPr lang="en-US" sz="2200" dirty="0"/>
              <a:t/>
            </a:r>
            <a:br>
              <a:rPr lang="en-US" sz="2200" dirty="0"/>
            </a:br>
            <a:r>
              <a:rPr lang="en-US" sz="2200" dirty="0">
                <a:solidFill>
                  <a:srgbClr val="0070C0"/>
                </a:solidFill>
              </a:rPr>
              <a:t>   logic continued: </a:t>
            </a:r>
            <a:r>
              <a:rPr lang="en-CA" sz="2200" dirty="0">
                <a:solidFill>
                  <a:srgbClr val="0070C0"/>
                </a:solidFill>
              </a:rPr>
              <a:t>if – elif – else statement</a:t>
            </a:r>
            <a:br>
              <a:rPr lang="en-CA" sz="2200" dirty="0">
                <a:solidFill>
                  <a:srgbClr val="0070C0"/>
                </a:solidFill>
              </a:rPr>
            </a:br>
            <a:r>
              <a:rPr lang="en-CA" sz="2200" dirty="0">
                <a:solidFill>
                  <a:srgbClr val="0070C0"/>
                </a:solidFill>
              </a:rPr>
              <a:t>   Loops continued: for loop / while loop</a:t>
            </a:r>
            <a:br>
              <a:rPr lang="en-CA" sz="2200" dirty="0">
                <a:solidFill>
                  <a:srgbClr val="0070C0"/>
                </a:solidFill>
              </a:rPr>
            </a:br>
            <a:r>
              <a:rPr lang="en-CA" sz="2200" dirty="0">
                <a:solidFill>
                  <a:srgbClr val="0070C0"/>
                </a:solidFill>
              </a:rPr>
              <a:t>   exit &amp; break statements / error-checking / export command</a:t>
            </a:r>
            <a:br>
              <a:rPr lang="en-CA" sz="2200" dirty="0">
                <a:solidFill>
                  <a:srgbClr val="0070C0"/>
                </a:solidFill>
              </a:rPr>
            </a:br>
            <a:r>
              <a:rPr lang="en-CA" sz="2200" dirty="0">
                <a:solidFill>
                  <a:srgbClr val="0070C0"/>
                </a:solidFill>
              </a:rPr>
              <a:t>   start-up files / further study</a:t>
            </a:r>
            <a:r>
              <a:rPr lang="en-CA" dirty="0"/>
              <a:t/>
            </a:r>
            <a:br>
              <a:rPr lang="en-CA" dirty="0"/>
            </a:br>
            <a:r>
              <a:rPr lang="en-US" sz="2400" dirty="0"/>
              <a:t/>
            </a:r>
            <a:br>
              <a:rPr lang="en-US" sz="2400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414268-12DB-0E46-BFC6-B15A495215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64988" y="4941662"/>
            <a:ext cx="9089864" cy="977621"/>
          </a:xfrm>
        </p:spPr>
        <p:txBody>
          <a:bodyPr>
            <a:normAutofit/>
          </a:bodyPr>
          <a:lstStyle/>
          <a:p>
            <a:r>
              <a:rPr lang="en-CA" dirty="0"/>
              <a:t>Photos and icons used in this slide show are licensed under </a:t>
            </a:r>
            <a:r>
              <a:rPr lang="en-CA" dirty="0">
                <a:hlinkClick r:id="rId2"/>
              </a:rPr>
              <a:t>CC BY-SA</a:t>
            </a:r>
            <a:endParaRPr lang="en-CA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4771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Additional Control flow Statements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8" y="1706813"/>
            <a:ext cx="5898782" cy="4755771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CA" sz="2400" b="1" dirty="0"/>
              <a:t>Instructor Demonstration</a:t>
            </a:r>
            <a:r>
              <a:rPr lang="en-CA" b="1" dirty="0"/>
              <a:t/>
            </a:r>
            <a:br>
              <a:rPr lang="en-CA" b="1" dirty="0"/>
            </a:br>
            <a:endParaRPr lang="en-CA" b="1" dirty="0"/>
          </a:p>
          <a:p>
            <a:pPr marL="0" indent="0">
              <a:buNone/>
            </a:pPr>
            <a:r>
              <a:rPr lang="en-US" b="1" dirty="0"/>
              <a:t>Task:</a:t>
            </a:r>
            <a:br>
              <a:rPr lang="en-US" b="1" dirty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dirty="0"/>
              <a:t>Create a </a:t>
            </a:r>
            <a:r>
              <a:rPr lang="en-US" b="1" dirty="0"/>
              <a:t>Bash</a:t>
            </a:r>
            <a:r>
              <a:rPr lang="en-US" dirty="0"/>
              <a:t> Shell script to prompt the user for a  number </a:t>
            </a:r>
            <a:br>
              <a:rPr lang="en-US" dirty="0"/>
            </a:br>
            <a:r>
              <a:rPr lang="en-US" b="1" dirty="0"/>
              <a:t>(error check for an unsigned integer</a:t>
            </a:r>
            <a:r>
              <a:rPr lang="en-US" dirty="0"/>
              <a:t>). 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Once the user enters a </a:t>
            </a:r>
            <a:r>
              <a:rPr lang="en-US" b="1" dirty="0"/>
              <a:t>VALID</a:t>
            </a:r>
            <a:r>
              <a:rPr lang="en-US" dirty="0"/>
              <a:t> unsigned integer, count-down the numbers on a separate line by a value of 1 until you reach the value 1, then print on the last line</a:t>
            </a:r>
            <a:r>
              <a:rPr lang="en-US" b="1" dirty="0"/>
              <a:t>:  Blast Off!</a:t>
            </a:r>
            <a:br>
              <a:rPr lang="en-US" b="1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155EFC16-B153-4C47-B0F5-CF62EDC570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8886668" y="1776068"/>
            <a:ext cx="1853753" cy="1853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1420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Exit statement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6" y="1706813"/>
            <a:ext cx="6591757" cy="475577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CA" sz="1800" dirty="0"/>
              <a:t>The </a:t>
            </a:r>
            <a:r>
              <a:rPr lang="en-CA" sz="1800" b="1" dirty="0"/>
              <a:t>exit</a:t>
            </a:r>
            <a:r>
              <a:rPr lang="en-CA" sz="1800" dirty="0"/>
              <a:t> statement is used to </a:t>
            </a:r>
            <a:r>
              <a:rPr lang="en-CA" sz="1800" b="1" dirty="0"/>
              <a:t>terminate</a:t>
            </a:r>
            <a:r>
              <a:rPr lang="en-CA" sz="1800" dirty="0"/>
              <a:t> a shell script. </a:t>
            </a:r>
            <a:br>
              <a:rPr lang="en-CA" sz="1800" dirty="0"/>
            </a:br>
            <a:endParaRPr lang="en-CA" sz="1800" dirty="0"/>
          </a:p>
          <a:p>
            <a:pPr marL="0" indent="0">
              <a:buNone/>
            </a:pPr>
            <a:r>
              <a:rPr lang="en-CA" sz="1800" dirty="0"/>
              <a:t>This statement is very useful when combined with logic in a shell script.  The </a:t>
            </a:r>
            <a:r>
              <a:rPr lang="en-CA" sz="1800" i="1" dirty="0"/>
              <a:t>exit</a:t>
            </a:r>
            <a:r>
              <a:rPr lang="en-CA" sz="1800" dirty="0"/>
              <a:t> command can contain an argument to provide the </a:t>
            </a:r>
            <a:r>
              <a:rPr lang="en-CA" sz="1800" b="1" dirty="0"/>
              <a:t>exit status </a:t>
            </a:r>
            <a:r>
              <a:rPr lang="en-CA" sz="1800" dirty="0"/>
              <a:t>of your shell script.</a:t>
            </a:r>
            <a:br>
              <a:rPr lang="en-CA" sz="1800" dirty="0"/>
            </a:br>
            <a:endParaRPr lang="en-CA" sz="1800" dirty="0"/>
          </a:p>
          <a:p>
            <a:pPr marL="0" indent="0">
              <a:buNone/>
            </a:pPr>
            <a:r>
              <a:rPr lang="en-CA" sz="1800" i="1" dirty="0"/>
              <a:t>Example:</a:t>
            </a:r>
            <a:r>
              <a:rPr lang="en-CA" sz="1800" dirty="0"/>
              <a:t/>
            </a:r>
            <a:br>
              <a:rPr lang="en-CA" sz="1800" dirty="0"/>
            </a:br>
            <a:endParaRPr lang="en-CA" sz="1800" dirty="0"/>
          </a:p>
          <a:p>
            <a:pPr marL="0" indent="0">
              <a:buNone/>
            </a:pPr>
            <a:r>
              <a:rPr lang="en-CA" sz="13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 [ $# -ne 1 ]</a:t>
            </a:r>
          </a:p>
          <a:p>
            <a:pPr marL="0" indent="0">
              <a:buNone/>
            </a:pPr>
            <a:r>
              <a:rPr lang="en-CA" sz="13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</a:p>
          <a:p>
            <a:pPr marL="0" indent="0">
              <a:buNone/>
            </a:pPr>
            <a:r>
              <a:rPr lang="en-CA" sz="13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echo "USAGE: $0 [</a:t>
            </a:r>
            <a:r>
              <a:rPr lang="en-CA" sz="13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</a:t>
            </a:r>
            <a:r>
              <a:rPr lang="en-CA" sz="13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]"</a:t>
            </a:r>
          </a:p>
          <a:p>
            <a:pPr marL="0" indent="0">
              <a:buNone/>
            </a:pPr>
            <a:r>
              <a:rPr lang="en-CA" sz="13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exit 1</a:t>
            </a:r>
          </a:p>
          <a:p>
            <a:pPr marL="0" indent="0">
              <a:buNone/>
            </a:pPr>
            <a:r>
              <a:rPr lang="en-CA" sz="13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</a:t>
            </a:r>
            <a:r>
              <a:rPr lang="en-CA" sz="1800" dirty="0"/>
              <a:t/>
            </a:r>
            <a:br>
              <a:rPr lang="en-CA" sz="1800" dirty="0"/>
            </a:br>
            <a:r>
              <a:rPr lang="en-CA" sz="1800" dirty="0"/>
              <a:t/>
            </a:r>
            <a:br>
              <a:rPr lang="en-CA" sz="1800" dirty="0"/>
            </a:br>
            <a:endParaRPr lang="en-US" sz="1800" dirty="0"/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3D2844F0-3D84-3742-850B-1900E8AA9F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5931" y="2953151"/>
            <a:ext cx="3254052" cy="3509433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4137062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break statement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6" y="1706813"/>
            <a:ext cx="6977553" cy="475577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CA" sz="1800" dirty="0"/>
              <a:t>The </a:t>
            </a:r>
            <a:r>
              <a:rPr lang="en-CA" sz="1800" b="1" dirty="0"/>
              <a:t>break</a:t>
            </a:r>
            <a:r>
              <a:rPr lang="en-CA" sz="1800" dirty="0"/>
              <a:t> statement is used to </a:t>
            </a:r>
            <a:r>
              <a:rPr lang="en-CA" sz="1800" b="1" dirty="0"/>
              <a:t>terminate a loop</a:t>
            </a:r>
            <a:r>
              <a:rPr lang="en-CA" sz="1800" dirty="0"/>
              <a:t>.</a:t>
            </a:r>
          </a:p>
          <a:p>
            <a:pPr marL="0" indent="0">
              <a:buNone/>
            </a:pPr>
            <a:r>
              <a:rPr lang="en-CA" sz="1800" dirty="0"/>
              <a:t>Although the loop terminates, the shell script will </a:t>
            </a:r>
            <a:r>
              <a:rPr lang="en-CA" sz="1800" u="sng" dirty="0"/>
              <a:t>continue</a:t>
            </a:r>
            <a:r>
              <a:rPr lang="en-CA" sz="1800" dirty="0"/>
              <a:t> running.</a:t>
            </a:r>
            <a:br>
              <a:rPr lang="en-CA" sz="1800" dirty="0"/>
            </a:br>
            <a:endParaRPr lang="en-CA" sz="1800" dirty="0"/>
          </a:p>
          <a:p>
            <a:pPr marL="0" indent="0">
              <a:buNone/>
            </a:pPr>
            <a:r>
              <a:rPr lang="en-CA" sz="1800" i="1" dirty="0"/>
              <a:t>Example:</a:t>
            </a:r>
            <a:r>
              <a:rPr lang="en-CA" sz="1800" dirty="0"/>
              <a:t/>
            </a:r>
            <a:br>
              <a:rPr lang="en-CA" sz="1800" dirty="0"/>
            </a:br>
            <a:endParaRPr lang="en-CA" sz="1800" dirty="0"/>
          </a:p>
          <a:p>
            <a:pPr marL="0" indent="0">
              <a:buNone/>
            </a:pPr>
            <a:r>
              <a:rPr lang="en-CA" sz="1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read -p "Enter a number: " number</a:t>
            </a:r>
          </a:p>
          <a:p>
            <a:pPr marL="0" indent="0">
              <a:buNone/>
            </a:pPr>
            <a:r>
              <a:rPr lang="en-CA" sz="1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 [ $number -ne 5 ]</a:t>
            </a:r>
          </a:p>
          <a:p>
            <a:pPr marL="0" indent="0">
              <a:buNone/>
            </a:pPr>
            <a:r>
              <a:rPr lang="en-CA" sz="1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</a:p>
          <a:p>
            <a:pPr marL="0" indent="0">
              <a:buNone/>
            </a:pPr>
            <a:r>
              <a:rPr lang="en-CA" sz="1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  read -p "Try again. Enter a number: " number</a:t>
            </a:r>
          </a:p>
          <a:p>
            <a:pPr marL="0" indent="0">
              <a:buNone/>
            </a:pPr>
            <a:r>
              <a:rPr lang="en-CA" sz="1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  if [ $number -eq 5 ]</a:t>
            </a:r>
          </a:p>
          <a:p>
            <a:pPr marL="0" indent="0">
              <a:buNone/>
            </a:pPr>
            <a:r>
              <a:rPr lang="en-CA" sz="1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  then</a:t>
            </a:r>
          </a:p>
          <a:p>
            <a:pPr marL="0" indent="0">
              <a:buNone/>
            </a:pPr>
            <a:r>
              <a:rPr lang="en-CA" sz="1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    break</a:t>
            </a:r>
          </a:p>
          <a:p>
            <a:pPr marL="0" indent="0">
              <a:buNone/>
            </a:pPr>
            <a:r>
              <a:rPr lang="en-CA" sz="1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  fi</a:t>
            </a:r>
          </a:p>
          <a:p>
            <a:pPr marL="0" indent="0">
              <a:buNone/>
            </a:pPr>
            <a:r>
              <a:rPr lang="en-CA" sz="1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done</a:t>
            </a:r>
          </a:p>
        </p:txBody>
      </p:sp>
      <p:pic>
        <p:nvPicPr>
          <p:cNvPr id="5" name="Picture 4" descr="Text, letter&#10;&#10;Description automatically generated">
            <a:extLst>
              <a:ext uri="{FF2B5EF4-FFF2-40B4-BE49-F238E27FC236}">
                <a16:creationId xmlns:a16="http://schemas.microsoft.com/office/drawing/2014/main" id="{B3579CBE-32B0-8F4B-9025-0DA7B4EA0C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4639" y="3334271"/>
            <a:ext cx="3832993" cy="3339952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113146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ERROR-</a:t>
            </a:r>
            <a:r>
              <a:rPr lang="en-US" sz="2800" dirty="0" err="1"/>
              <a:t>CHeCking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5" y="1706813"/>
            <a:ext cx="9030157" cy="47557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1800" dirty="0"/>
              <a:t>As mentioned in Week 10,  </a:t>
            </a:r>
            <a:r>
              <a:rPr lang="en-CA" sz="1800" u="sng" dirty="0"/>
              <a:t>instead</a:t>
            </a:r>
            <a:r>
              <a:rPr lang="en-CA" sz="1800" dirty="0"/>
              <a:t> of using the </a:t>
            </a:r>
            <a:r>
              <a:rPr lang="en-CA" sz="1800" b="1" dirty="0"/>
              <a:t>test</a:t>
            </a:r>
            <a:r>
              <a:rPr lang="en-CA" sz="1800" dirty="0"/>
              <a:t> command, </a:t>
            </a:r>
            <a:br>
              <a:rPr lang="en-CA" sz="1800" dirty="0"/>
            </a:br>
            <a:r>
              <a:rPr lang="en-CA" sz="1800" dirty="0"/>
              <a:t>you can run a Linux command or Linux pipeline command to test a condition. </a:t>
            </a:r>
            <a:br>
              <a:rPr lang="en-CA" sz="1800" dirty="0"/>
            </a:br>
            <a:endParaRPr lang="en-CA" sz="1800" dirty="0"/>
          </a:p>
          <a:p>
            <a:pPr marL="0" indent="0">
              <a:buNone/>
            </a:pPr>
            <a:r>
              <a:rPr lang="en-CA" sz="1800" dirty="0"/>
              <a:t>We can use a </a:t>
            </a:r>
            <a:r>
              <a:rPr lang="en-CA" sz="1800" b="1" dirty="0"/>
              <a:t>Linux pipeline command </a:t>
            </a:r>
            <a:r>
              <a:rPr lang="en-CA" sz="1800" dirty="0"/>
              <a:t>to </a:t>
            </a:r>
            <a:r>
              <a:rPr lang="en-CA" sz="1800" b="1" dirty="0"/>
              <a:t>force</a:t>
            </a:r>
            <a:r>
              <a:rPr lang="en-CA" sz="1800" dirty="0"/>
              <a:t> the user </a:t>
            </a:r>
            <a:br>
              <a:rPr lang="en-CA" sz="1800" dirty="0"/>
            </a:br>
            <a:r>
              <a:rPr lang="en-CA" sz="1800" dirty="0"/>
              <a:t>to enter a </a:t>
            </a:r>
            <a:r>
              <a:rPr lang="en-CA" sz="1800" b="1" dirty="0"/>
              <a:t>valid unsigned integer</a:t>
            </a:r>
            <a:r>
              <a:rPr lang="en-CA" sz="1800" dirty="0"/>
              <a:t>.</a:t>
            </a:r>
            <a:br>
              <a:rPr lang="en-CA" sz="1800" dirty="0"/>
            </a:br>
            <a:endParaRPr lang="en-CA" sz="1800" dirty="0"/>
          </a:p>
          <a:p>
            <a:pPr marL="0" indent="0">
              <a:buNone/>
            </a:pPr>
            <a:r>
              <a:rPr lang="en-CA" sz="1800" i="1" dirty="0"/>
              <a:t>Example:</a:t>
            </a:r>
            <a:r>
              <a:rPr lang="en-CA" sz="1800" dirty="0"/>
              <a:t/>
            </a:r>
            <a:br>
              <a:rPr lang="en-CA" sz="1800" dirty="0"/>
            </a:br>
            <a:r>
              <a:rPr lang="en-CA" sz="1800" dirty="0"/>
              <a:t/>
            </a:r>
            <a:br>
              <a:rPr lang="en-CA" sz="1800" dirty="0"/>
            </a:br>
            <a:r>
              <a:rPr lang="en-CA" sz="12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read -p "Enter a mark (0-100): " mark </a:t>
            </a:r>
            <a:br>
              <a:rPr lang="en-CA" sz="12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CA" sz="12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CA" sz="12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CA" sz="12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 ! echo $mark | </a:t>
            </a:r>
            <a:r>
              <a:rPr lang="en-CA" sz="12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egrep</a:t>
            </a:r>
            <a:r>
              <a:rPr lang="en-CA" sz="12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"^[0-9]{1,}$" &gt; /dev/null 2&gt; /dev/null</a:t>
            </a:r>
            <a:r>
              <a:rPr lang="en-CA" sz="12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CA" sz="12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CA" sz="12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  <a:r>
              <a:rPr lang="en-CA" sz="12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CA" sz="12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CA" sz="12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  read -p "Not a valid number. Enter a mark (0-100): " mark</a:t>
            </a:r>
            <a:r>
              <a:rPr lang="en-CA" sz="12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CA" sz="12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CA" sz="12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done</a:t>
            </a:r>
          </a:p>
        </p:txBody>
      </p:sp>
    </p:spTree>
    <p:extLst>
      <p:ext uri="{BB962C8B-B14F-4D97-AF65-F5344CB8AC3E}">
        <p14:creationId xmlns:p14="http://schemas.microsoft.com/office/powerpoint/2010/main" val="1366181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ERROR-</a:t>
            </a:r>
            <a:r>
              <a:rPr lang="en-US" sz="2800" dirty="0" err="1"/>
              <a:t>CHeCking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5" y="1706813"/>
            <a:ext cx="9030157" cy="475577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1800" b="1" dirty="0"/>
              <a:t>Compound operators </a:t>
            </a:r>
            <a:r>
              <a:rPr lang="en-US" sz="1800" dirty="0"/>
              <a:t>can be used when </a:t>
            </a:r>
            <a:r>
              <a:rPr lang="en-US" sz="1800" b="1" dirty="0"/>
              <a:t>testing</a:t>
            </a:r>
            <a:r>
              <a:rPr lang="en-US" sz="1800" dirty="0"/>
              <a:t> conditions.</a:t>
            </a:r>
            <a:br>
              <a:rPr lang="en-US" sz="1800" dirty="0"/>
            </a:br>
            <a:endParaRPr lang="en-US" sz="1800" dirty="0"/>
          </a:p>
          <a:p>
            <a:pPr marL="0" indent="0">
              <a:buNone/>
            </a:pPr>
            <a:r>
              <a:rPr lang="en-US" sz="1800" b="1" dirty="0"/>
              <a:t>&amp;&amp;</a:t>
            </a:r>
            <a:r>
              <a:rPr lang="en-US" sz="1800" dirty="0"/>
              <a:t> represent  </a:t>
            </a:r>
            <a:r>
              <a:rPr lang="en-US" sz="1800" b="1" dirty="0"/>
              <a:t>AND</a:t>
            </a:r>
            <a:r>
              <a:rPr lang="en-US" sz="1800" dirty="0"/>
              <a:t>  which requires </a:t>
            </a:r>
            <a:r>
              <a:rPr lang="en-US" sz="1800" b="1" dirty="0"/>
              <a:t>ALL</a:t>
            </a:r>
            <a:r>
              <a:rPr lang="en-US" sz="1800" dirty="0"/>
              <a:t> test conditions to be </a:t>
            </a:r>
            <a:r>
              <a:rPr lang="en-US" sz="1800" b="1" dirty="0"/>
              <a:t>TRUE</a:t>
            </a:r>
            <a:r>
              <a:rPr lang="en-US" sz="1800" dirty="0"/>
              <a:t> </a:t>
            </a:r>
            <a:br>
              <a:rPr lang="en-US" sz="1800" dirty="0"/>
            </a:br>
            <a:r>
              <a:rPr lang="en-US" sz="1800" dirty="0"/>
              <a:t>for the result to be </a:t>
            </a:r>
            <a:r>
              <a:rPr lang="en-US" sz="1800" b="1" dirty="0"/>
              <a:t>TRUE</a:t>
            </a:r>
            <a:r>
              <a:rPr lang="en-US" sz="1800" dirty="0"/>
              <a:t>.</a:t>
            </a:r>
            <a:br>
              <a:rPr lang="en-US" sz="1800" dirty="0"/>
            </a:br>
            <a:endParaRPr lang="en-US" sz="1800" dirty="0"/>
          </a:p>
          <a:p>
            <a:pPr marL="0" indent="0">
              <a:buNone/>
            </a:pPr>
            <a:r>
              <a:rPr lang="en-US" sz="1800" b="1" dirty="0"/>
              <a:t>|| </a:t>
            </a:r>
            <a:r>
              <a:rPr lang="en-US" sz="1800" dirty="0"/>
              <a:t>represents </a:t>
            </a:r>
            <a:r>
              <a:rPr lang="en-US" sz="1800" b="1" dirty="0"/>
              <a:t>OR</a:t>
            </a:r>
            <a:r>
              <a:rPr lang="en-US" sz="1800" dirty="0"/>
              <a:t> which only requires one test condition to be </a:t>
            </a:r>
            <a:r>
              <a:rPr lang="en-US" sz="1800" b="1" dirty="0"/>
              <a:t>TRUE</a:t>
            </a:r>
            <a:r>
              <a:rPr lang="en-US" sz="1800" dirty="0"/>
              <a:t> </a:t>
            </a:r>
            <a:br>
              <a:rPr lang="en-US" sz="1800" dirty="0"/>
            </a:br>
            <a:r>
              <a:rPr lang="en-US" sz="1800" dirty="0"/>
              <a:t>for the  result to be </a:t>
            </a:r>
            <a:r>
              <a:rPr lang="en-US" sz="1800" b="1" dirty="0"/>
              <a:t>TRUE</a:t>
            </a:r>
            <a:r>
              <a:rPr lang="en-US" sz="1800" dirty="0"/>
              <a:t>.  If </a:t>
            </a:r>
            <a:r>
              <a:rPr lang="en-US" sz="1800" b="1" dirty="0"/>
              <a:t>ALL</a:t>
            </a:r>
            <a:r>
              <a:rPr lang="en-US" sz="1800" dirty="0"/>
              <a:t> conditions are </a:t>
            </a:r>
            <a:r>
              <a:rPr lang="en-US" sz="1800" b="1" dirty="0"/>
              <a:t>FALSE</a:t>
            </a:r>
            <a:r>
              <a:rPr lang="en-US" sz="1800" dirty="0"/>
              <a:t>, </a:t>
            </a:r>
            <a:br>
              <a:rPr lang="en-US" sz="1800" dirty="0"/>
            </a:br>
            <a:r>
              <a:rPr lang="en-US" sz="1800" dirty="0"/>
              <a:t>then the result will be </a:t>
            </a:r>
            <a:r>
              <a:rPr lang="en-US" sz="1800" b="1" dirty="0"/>
              <a:t>FALSE</a:t>
            </a:r>
            <a:r>
              <a:rPr lang="en-US" sz="1800" dirty="0"/>
              <a:t>.</a:t>
            </a:r>
            <a:br>
              <a:rPr lang="en-US" sz="1800" dirty="0"/>
            </a:br>
            <a:endParaRPr lang="en-US" sz="1800" dirty="0"/>
          </a:p>
          <a:p>
            <a:pPr marL="0" indent="0">
              <a:buNone/>
            </a:pPr>
            <a:r>
              <a:rPr lang="en-CA" sz="1800" i="1" dirty="0"/>
              <a:t>Example:</a:t>
            </a:r>
            <a:r>
              <a:rPr lang="en-CA" sz="1800" dirty="0"/>
              <a:t/>
            </a:r>
            <a:br>
              <a:rPr lang="en-CA" sz="1800" dirty="0"/>
            </a:br>
            <a:r>
              <a:rPr lang="en-CA" sz="1800" dirty="0"/>
              <a:t/>
            </a:r>
            <a:br>
              <a:rPr lang="en-CA" sz="1800" dirty="0"/>
            </a:br>
            <a:r>
              <a:rPr lang="en-CA" sz="12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read -p "Enter a mark (0-100): " mark </a:t>
            </a:r>
            <a:br>
              <a:rPr lang="en-CA" sz="12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CA" sz="12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CA" sz="12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CA" sz="12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 [ $mark -</a:t>
            </a:r>
            <a:r>
              <a:rPr lang="en-CA" sz="12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lt</a:t>
            </a:r>
            <a:r>
              <a:rPr lang="en-CA" sz="12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0 ] || [ $mark -</a:t>
            </a:r>
            <a:r>
              <a:rPr lang="en-CA" sz="12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gt</a:t>
            </a:r>
            <a:r>
              <a:rPr lang="en-CA" sz="12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100 ]</a:t>
            </a:r>
            <a:br>
              <a:rPr lang="en-CA" sz="12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CA" sz="12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  <a:br>
              <a:rPr lang="en-CA" sz="12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CA" sz="12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  read -p "Invalid number range. Enter a mark (0-100): " mark</a:t>
            </a:r>
            <a:br>
              <a:rPr lang="en-CA" sz="12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CA" sz="12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done</a:t>
            </a:r>
          </a:p>
        </p:txBody>
      </p:sp>
    </p:spTree>
    <p:extLst>
      <p:ext uri="{BB962C8B-B14F-4D97-AF65-F5344CB8AC3E}">
        <p14:creationId xmlns:p14="http://schemas.microsoft.com/office/powerpoint/2010/main" val="1151131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RUNNING Shell scripts within shell scripts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6" y="1706813"/>
            <a:ext cx="8437491" cy="47557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1800" dirty="0"/>
              <a:t>You can run shell scripts </a:t>
            </a:r>
            <a:r>
              <a:rPr lang="en-CA" sz="1800" b="1" dirty="0"/>
              <a:t>inside</a:t>
            </a:r>
            <a:r>
              <a:rPr lang="en-CA" sz="1800" dirty="0"/>
              <a:t> of shell scripts.</a:t>
            </a:r>
            <a:br>
              <a:rPr lang="en-CA" sz="1800" dirty="0"/>
            </a:br>
            <a:endParaRPr lang="en-CA" sz="1800" dirty="0"/>
          </a:p>
          <a:p>
            <a:pPr marL="0" indent="0">
              <a:buNone/>
            </a:pPr>
            <a:r>
              <a:rPr lang="en-CA" sz="1800" dirty="0"/>
              <a:t>If you want the value variables to transfer to “inside” the shell script, </a:t>
            </a:r>
            <a:br>
              <a:rPr lang="en-CA" sz="1800" dirty="0"/>
            </a:br>
            <a:r>
              <a:rPr lang="en-CA" sz="1800" dirty="0"/>
              <a:t>you would need to use the </a:t>
            </a:r>
            <a:r>
              <a:rPr lang="en-CA" sz="1800" b="1" dirty="0"/>
              <a:t>export</a:t>
            </a:r>
            <a:r>
              <a:rPr lang="en-CA" sz="1800" dirty="0"/>
              <a:t> command </a:t>
            </a:r>
            <a:r>
              <a:rPr lang="en-CA" sz="1800" u="sng" dirty="0"/>
              <a:t>prior</a:t>
            </a:r>
            <a:r>
              <a:rPr lang="en-CA" sz="1800" dirty="0"/>
              <a:t> to executing the inside shell script.</a:t>
            </a:r>
            <a:endParaRPr lang="en-CA" sz="1800" i="1" dirty="0"/>
          </a:p>
          <a:p>
            <a:pPr marL="0" indent="0">
              <a:buNone/>
            </a:pPr>
            <a:r>
              <a:rPr lang="en-CA" sz="1800" i="1" dirty="0"/>
              <a:t>Example of NOT using export Command:	 	Example of using </a:t>
            </a:r>
            <a:r>
              <a:rPr lang="en-CA" sz="1800" b="1" i="1" dirty="0"/>
              <a:t>export</a:t>
            </a:r>
            <a:r>
              <a:rPr lang="en-CA" sz="1800" i="1" dirty="0"/>
              <a:t> Command:</a:t>
            </a:r>
            <a:r>
              <a:rPr lang="en-CA" sz="1800" dirty="0"/>
              <a:t/>
            </a:r>
            <a:br>
              <a:rPr lang="en-CA" sz="1800" dirty="0"/>
            </a:br>
            <a:endParaRPr lang="en-CA" sz="1800" dirty="0"/>
          </a:p>
        </p:txBody>
      </p:sp>
      <p:pic>
        <p:nvPicPr>
          <p:cNvPr id="8" name="Picture 7" descr="Text, letter&#10;&#10;Description automatically generated">
            <a:extLst>
              <a:ext uri="{FF2B5EF4-FFF2-40B4-BE49-F238E27FC236}">
                <a16:creationId xmlns:a16="http://schemas.microsoft.com/office/drawing/2014/main" id="{32B80E8A-F2E2-FB44-99DC-49021CF99F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6243" y="3780323"/>
            <a:ext cx="3713812" cy="2857544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10" name="Picture 9" descr="Text, letter&#10;&#10;Description automatically generated">
            <a:extLst>
              <a:ext uri="{FF2B5EF4-FFF2-40B4-BE49-F238E27FC236}">
                <a16:creationId xmlns:a16="http://schemas.microsoft.com/office/drawing/2014/main" id="{5356C77A-2001-E54F-9BD8-FA557E5E5B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781078"/>
            <a:ext cx="3016020" cy="2856789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990130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Additional Control flow Statements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8" y="1706813"/>
            <a:ext cx="5898782" cy="475577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CA" sz="2400" b="1" dirty="0"/>
              <a:t>Instructor Demonstration</a:t>
            </a:r>
            <a:r>
              <a:rPr lang="en-CA" b="1" dirty="0"/>
              <a:t/>
            </a:r>
            <a:br>
              <a:rPr lang="en-CA" b="1" dirty="0"/>
            </a:br>
            <a:endParaRPr lang="en-CA" b="1" dirty="0"/>
          </a:p>
          <a:p>
            <a:pPr marL="0" indent="0">
              <a:buNone/>
            </a:pPr>
            <a:r>
              <a:rPr lang="en-US" dirty="0"/>
              <a:t>Your instructor will demonstrate the use of the </a:t>
            </a:r>
            <a:br>
              <a:rPr lang="en-US" dirty="0"/>
            </a:br>
            <a:r>
              <a:rPr lang="en-US" b="1" dirty="0"/>
              <a:t>exit</a:t>
            </a:r>
            <a:r>
              <a:rPr lang="en-US" dirty="0"/>
              <a:t> and </a:t>
            </a:r>
            <a:r>
              <a:rPr lang="en-US" b="1" dirty="0"/>
              <a:t>break</a:t>
            </a:r>
            <a:r>
              <a:rPr lang="en-US" dirty="0"/>
              <a:t> statements as well as the </a:t>
            </a:r>
            <a:r>
              <a:rPr lang="en-US" b="1" dirty="0"/>
              <a:t>export</a:t>
            </a:r>
            <a:r>
              <a:rPr lang="en-US" dirty="0"/>
              <a:t> command.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155EFC16-B153-4C47-B0F5-CF62EDC570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8886668" y="1776068"/>
            <a:ext cx="1853753" cy="1853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1029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Startup files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6" y="1706813"/>
            <a:ext cx="6977553" cy="4755771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2200" b="1" dirty="0"/>
              <a:t>Start-up Files</a:t>
            </a:r>
          </a:p>
          <a:p>
            <a:pPr marL="0" indent="0">
              <a:buNone/>
            </a:pPr>
            <a:r>
              <a:rPr lang="en-CA" sz="1800" b="1" dirty="0"/>
              <a:t>Shell configuration (start-up) files </a:t>
            </a:r>
            <a:r>
              <a:rPr lang="en-CA" sz="1800" dirty="0"/>
              <a:t>are </a:t>
            </a:r>
            <a:r>
              <a:rPr lang="en-CA" sz="1800" b="1" dirty="0"/>
              <a:t>scripts</a:t>
            </a:r>
            <a:r>
              <a:rPr lang="en-CA" sz="1800" dirty="0"/>
              <a:t> that are run when you </a:t>
            </a:r>
            <a:r>
              <a:rPr lang="en-CA" sz="1800" b="1" dirty="0"/>
              <a:t>log in, log out</a:t>
            </a:r>
            <a:r>
              <a:rPr lang="en-CA" sz="1800" dirty="0"/>
              <a:t>, or </a:t>
            </a:r>
            <a:r>
              <a:rPr lang="en-CA" sz="1800" b="1" dirty="0"/>
              <a:t>start a new shell</a:t>
            </a:r>
            <a:r>
              <a:rPr lang="en-CA" sz="1800" dirty="0"/>
              <a:t>. Start-up files can be used, for example, to set the prompt and screen display, create local variables, or create temporary Linux commands (aliases).</a:t>
            </a:r>
            <a:br>
              <a:rPr lang="en-CA" sz="1800" dirty="0"/>
            </a:br>
            <a:endParaRPr lang="en-CA" sz="1800" dirty="0"/>
          </a:p>
          <a:p>
            <a:pPr marL="0" indent="0">
              <a:buNone/>
            </a:pPr>
            <a:r>
              <a:rPr lang="en-CA" sz="1800" dirty="0"/>
              <a:t>The file pathname </a:t>
            </a:r>
            <a:r>
              <a:rPr lang="en-CA" sz="1800" b="1" dirty="0"/>
              <a:t>/etc/profile </a:t>
            </a:r>
            <a:r>
              <a:rPr lang="en-CA" sz="1800" dirty="0"/>
              <a:t>belongs to the </a:t>
            </a:r>
            <a:r>
              <a:rPr lang="en-CA" sz="1800" b="1" dirty="0"/>
              <a:t>root</a:t>
            </a:r>
            <a:r>
              <a:rPr lang="en-CA" sz="1800" dirty="0"/>
              <a:t> user and is the first start-up file that executes when you log in, regardless of shell.</a:t>
            </a:r>
            <a:br>
              <a:rPr lang="en-CA" sz="1800" dirty="0"/>
            </a:br>
            <a:endParaRPr lang="en-CA" sz="1800" dirty="0"/>
          </a:p>
          <a:p>
            <a:pPr marL="0" indent="0">
              <a:buNone/>
            </a:pPr>
            <a:r>
              <a:rPr lang="en-CA" sz="1800" dirty="0"/>
              <a:t>The </a:t>
            </a:r>
            <a:r>
              <a:rPr lang="en-CA" sz="1800" b="1" dirty="0"/>
              <a:t>/</a:t>
            </a:r>
            <a:r>
              <a:rPr lang="en-CA" sz="1800" b="1" dirty="0" err="1"/>
              <a:t>etc</a:t>
            </a:r>
            <a:r>
              <a:rPr lang="en-CA" sz="1800" b="1" dirty="0"/>
              <a:t>/</a:t>
            </a:r>
            <a:r>
              <a:rPr lang="en-CA" sz="1800" b="1" dirty="0" err="1"/>
              <a:t>bashrc</a:t>
            </a:r>
            <a:r>
              <a:rPr lang="en-CA" sz="1800" b="1" dirty="0"/>
              <a:t> </a:t>
            </a:r>
            <a:r>
              <a:rPr lang="en-CA" sz="1800" dirty="0"/>
              <a:t>file is used for setting the default Bash shell environments for users. It is generally NOT used to generate output from commands.</a:t>
            </a:r>
            <a:br>
              <a:rPr lang="en-CA" sz="1800" dirty="0"/>
            </a:br>
            <a:endParaRPr lang="en-CA" sz="1800" dirty="0"/>
          </a:p>
          <a:p>
            <a:pPr marL="0" indent="0">
              <a:buNone/>
            </a:pPr>
            <a:r>
              <a:rPr lang="en-CA" sz="1800" dirty="0"/>
              <a:t>User-specific config start-up files are in the user's home directory: </a:t>
            </a:r>
            <a:br>
              <a:rPr lang="en-CA" sz="1800" dirty="0"/>
            </a:br>
            <a:r>
              <a:rPr lang="en-CA" sz="1800" b="1" dirty="0"/>
              <a:t>~/.bash_profile </a:t>
            </a:r>
            <a:r>
              <a:rPr lang="en-CA" sz="1800" dirty="0"/>
              <a:t>runs when you log in </a:t>
            </a:r>
            <a:r>
              <a:rPr lang="en-CA" sz="1800" b="1" dirty="0"/>
              <a:t>~/.</a:t>
            </a:r>
            <a:r>
              <a:rPr lang="en-CA" sz="1800" b="1" dirty="0" err="1"/>
              <a:t>bashrc</a:t>
            </a:r>
            <a:r>
              <a:rPr lang="en-CA" sz="1800" b="1" dirty="0"/>
              <a:t> </a:t>
            </a:r>
            <a:br>
              <a:rPr lang="en-CA" sz="1800" b="1" dirty="0"/>
            </a:br>
            <a:r>
              <a:rPr lang="en-CA" sz="1800" dirty="0"/>
              <a:t>runs when you start an interactive subshell.  You can use </a:t>
            </a:r>
            <a:r>
              <a:rPr lang="en-CA" sz="1800" b="1" dirty="0"/>
              <a:t>~/.</a:t>
            </a:r>
            <a:r>
              <a:rPr lang="en-CA" sz="1800" b="1" dirty="0" err="1"/>
              <a:t>bash_profile</a:t>
            </a:r>
            <a:r>
              <a:rPr lang="en-CA" sz="1800" b="1" dirty="0"/>
              <a:t> </a:t>
            </a:r>
            <a:r>
              <a:rPr lang="en-CA" sz="1800" dirty="0"/>
              <a:t/>
            </a:r>
            <a:br>
              <a:rPr lang="en-CA" sz="1800" dirty="0"/>
            </a:br>
            <a:r>
              <a:rPr lang="en-CA" sz="1800" dirty="0"/>
              <a:t>to issue commands that produce output (</a:t>
            </a:r>
            <a:r>
              <a:rPr lang="en-CA" sz="1800" dirty="0" err="1"/>
              <a:t>eg.</a:t>
            </a:r>
            <a:r>
              <a:rPr lang="en-CA" sz="1800" dirty="0"/>
              <a:t> </a:t>
            </a:r>
            <a:r>
              <a:rPr lang="en-CA" sz="1800" b="1" dirty="0"/>
              <a:t>date</a:t>
            </a:r>
            <a:r>
              <a:rPr lang="en-CA" sz="1800" dirty="0"/>
              <a:t>, </a:t>
            </a:r>
            <a:r>
              <a:rPr lang="en-CA" sz="1800" b="1" dirty="0"/>
              <a:t>echo “hello”</a:t>
            </a:r>
            <a:r>
              <a:rPr lang="en-CA" sz="1800" dirty="0"/>
              <a:t>)</a:t>
            </a:r>
            <a:endParaRPr lang="en-US" sz="1800" dirty="0"/>
          </a:p>
        </p:txBody>
      </p:sp>
      <p:pic>
        <p:nvPicPr>
          <p:cNvPr id="6" name="Picture 5" descr="A picture containing food&#10;&#10;Description automatically generated">
            <a:extLst>
              <a:ext uri="{FF2B5EF4-FFF2-40B4-BE49-F238E27FC236}">
                <a16:creationId xmlns:a16="http://schemas.microsoft.com/office/drawing/2014/main" id="{0AA619AD-B6DE-F243-AEFA-717A855CC8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9153524" y="1532443"/>
            <a:ext cx="2625725" cy="262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840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Startup files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7" y="1706813"/>
            <a:ext cx="6219224" cy="475577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/>
              <a:t>Logout Files</a:t>
            </a:r>
          </a:p>
          <a:p>
            <a:pPr marL="0" indent="0">
              <a:buNone/>
            </a:pPr>
            <a:r>
              <a:rPr lang="en-CA" dirty="0"/>
              <a:t>There are files that reset or restore the environment or properly shut-down running programs when the user logs out of their shell.</a:t>
            </a:r>
            <a:br>
              <a:rPr lang="en-CA" dirty="0"/>
            </a:br>
            <a:endParaRPr lang="en-CA" dirty="0"/>
          </a:p>
          <a:p>
            <a:pPr marL="0" indent="0">
              <a:buNone/>
            </a:pPr>
            <a:r>
              <a:rPr lang="en-CA" dirty="0"/>
              <a:t>User-specific logout start-up files are in the user's home directory: </a:t>
            </a:r>
            <a:br>
              <a:rPr lang="en-CA" dirty="0"/>
            </a:br>
            <a:r>
              <a:rPr lang="en-CA" dirty="0"/>
              <a:t/>
            </a:r>
            <a:br>
              <a:rPr lang="en-CA" dirty="0"/>
            </a:br>
            <a:r>
              <a:rPr lang="en-CA" b="1" dirty="0"/>
              <a:t>~/.</a:t>
            </a:r>
            <a:r>
              <a:rPr lang="en-CA" b="1" dirty="0" err="1"/>
              <a:t>bash_logout</a:t>
            </a:r>
            <a:r>
              <a:rPr lang="en-CA" b="1" dirty="0"/>
              <a:t/>
            </a:r>
            <a:br>
              <a:rPr lang="en-CA" b="1" dirty="0"/>
            </a:br>
            <a:r>
              <a:rPr lang="en-CA" b="1" dirty="0"/>
              <a:t/>
            </a:r>
            <a:br>
              <a:rPr lang="en-CA" b="1" dirty="0"/>
            </a:br>
            <a:r>
              <a:rPr lang="en-CA" b="1" dirty="0"/>
              <a:t/>
            </a:r>
            <a:br>
              <a:rPr lang="en-CA" b="1" dirty="0"/>
            </a:br>
            <a:r>
              <a:rPr lang="en-CA" b="1" dirty="0"/>
              <a:t/>
            </a:r>
            <a:br>
              <a:rPr lang="en-CA" b="1" dirty="0"/>
            </a:br>
            <a:r>
              <a:rPr lang="en-CA" b="1" dirty="0"/>
              <a:t/>
            </a:r>
            <a:br>
              <a:rPr lang="en-CA" b="1" dirty="0"/>
            </a:br>
            <a:r>
              <a:rPr lang="en-CA" b="1" dirty="0"/>
              <a:t/>
            </a:r>
            <a:br>
              <a:rPr lang="en-CA" b="1" dirty="0"/>
            </a:br>
            <a:r>
              <a:rPr lang="en-CA" b="1" dirty="0"/>
              <a:t/>
            </a:r>
            <a:br>
              <a:rPr lang="en-CA" b="1" dirty="0"/>
            </a:br>
            <a:r>
              <a:rPr lang="en-CA" b="1" dirty="0"/>
              <a:t/>
            </a:r>
            <a:br>
              <a:rPr lang="en-CA" b="1" dirty="0"/>
            </a:br>
            <a:r>
              <a:rPr lang="en-CA" b="1" dirty="0"/>
              <a:t/>
            </a:r>
            <a:br>
              <a:rPr lang="en-CA" b="1" dirty="0"/>
            </a:br>
            <a:endParaRPr lang="en-US" dirty="0"/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CEBCBD40-4636-434A-ACC4-86550BA8AC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9830254" y="1853754"/>
            <a:ext cx="1820333" cy="1820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69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Startup files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8" y="1706813"/>
            <a:ext cx="5898782" cy="475577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CA" sz="2400" b="1" dirty="0"/>
              <a:t>Instructor Demonstration</a:t>
            </a:r>
            <a:r>
              <a:rPr lang="en-CA" b="1" dirty="0"/>
              <a:t/>
            </a:r>
            <a:br>
              <a:rPr lang="en-CA" b="1" dirty="0"/>
            </a:br>
            <a:endParaRPr lang="en-CA" b="1" dirty="0"/>
          </a:p>
          <a:p>
            <a:pPr marL="0" indent="0">
              <a:buNone/>
            </a:pPr>
            <a:r>
              <a:rPr lang="en-US" dirty="0"/>
              <a:t>Your instructor will demonstrate examples of </a:t>
            </a:r>
            <a:br>
              <a:rPr lang="en-US" dirty="0"/>
            </a:br>
            <a:r>
              <a:rPr lang="en-US" dirty="0"/>
              <a:t>using </a:t>
            </a:r>
            <a:r>
              <a:rPr lang="en-US" b="1" dirty="0"/>
              <a:t>start-up</a:t>
            </a:r>
            <a:r>
              <a:rPr lang="en-US" dirty="0"/>
              <a:t> files.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155EFC16-B153-4C47-B0F5-CF62EDC570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8886668" y="1776068"/>
            <a:ext cx="1853753" cy="1853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8879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 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8" y="1706813"/>
            <a:ext cx="9603275" cy="506469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/>
              <a:t>Additional Control Flow Statements</a:t>
            </a:r>
          </a:p>
          <a:p>
            <a:pPr lvl="1"/>
            <a:r>
              <a:rPr lang="en-US" b="1" dirty="0"/>
              <a:t>if-</a:t>
            </a:r>
            <a:r>
              <a:rPr lang="en-US" b="1" dirty="0" err="1"/>
              <a:t>elif</a:t>
            </a:r>
            <a:r>
              <a:rPr lang="en-US" b="1" dirty="0"/>
              <a:t>-else</a:t>
            </a:r>
          </a:p>
          <a:p>
            <a:pPr lvl="1"/>
            <a:r>
              <a:rPr lang="en-US" b="1" dirty="0"/>
              <a:t>for</a:t>
            </a:r>
            <a:r>
              <a:rPr lang="en-US" dirty="0"/>
              <a:t> loop (continued)</a:t>
            </a:r>
          </a:p>
          <a:p>
            <a:pPr lvl="1"/>
            <a:r>
              <a:rPr lang="en-US" b="1" dirty="0"/>
              <a:t>while</a:t>
            </a:r>
            <a:r>
              <a:rPr lang="en-US" dirty="0"/>
              <a:t> loop</a:t>
            </a:r>
          </a:p>
          <a:p>
            <a:pPr lvl="1"/>
            <a:r>
              <a:rPr lang="en-US" b="1" dirty="0"/>
              <a:t>exit</a:t>
            </a:r>
            <a:r>
              <a:rPr lang="en-US" dirty="0"/>
              <a:t> and </a:t>
            </a:r>
            <a:r>
              <a:rPr lang="en-US" b="1" dirty="0"/>
              <a:t>break</a:t>
            </a:r>
            <a:r>
              <a:rPr lang="en-US" dirty="0"/>
              <a:t> statements / Error Checking / </a:t>
            </a:r>
            <a:r>
              <a:rPr lang="en-US" b="1" dirty="0"/>
              <a:t>export</a:t>
            </a:r>
            <a:r>
              <a:rPr lang="en-US" dirty="0"/>
              <a:t> Command</a:t>
            </a:r>
          </a:p>
          <a:p>
            <a:pPr lvl="1"/>
            <a:r>
              <a:rPr lang="en-US" dirty="0"/>
              <a:t>Demonstration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b="1" dirty="0"/>
              <a:t>Start-up Files</a:t>
            </a:r>
          </a:p>
          <a:p>
            <a:pPr lvl="1"/>
            <a:r>
              <a:rPr lang="en-US" dirty="0"/>
              <a:t>Definition / Purpose</a:t>
            </a:r>
          </a:p>
          <a:p>
            <a:pPr lvl="1"/>
            <a:r>
              <a:rPr lang="en-CA" b="1" dirty="0"/>
              <a:t>/etc/profile </a:t>
            </a:r>
            <a:r>
              <a:rPr lang="en-CA" dirty="0"/>
              <a:t>, </a:t>
            </a:r>
            <a:r>
              <a:rPr lang="en-CA" b="1" dirty="0"/>
              <a:t>~/.bash_profile </a:t>
            </a:r>
            <a:r>
              <a:rPr lang="en-CA" dirty="0"/>
              <a:t>, </a:t>
            </a:r>
            <a:r>
              <a:rPr lang="en-CA" b="1" dirty="0"/>
              <a:t>~/.bashrc </a:t>
            </a:r>
            <a:r>
              <a:rPr lang="en-CA" dirty="0"/>
              <a:t>, </a:t>
            </a:r>
            <a:r>
              <a:rPr lang="en-CA" b="1" dirty="0"/>
              <a:t>~/.</a:t>
            </a:r>
            <a:r>
              <a:rPr lang="en-CA" b="1" dirty="0" err="1"/>
              <a:t>bash_logout</a:t>
            </a:r>
            <a:r>
              <a:rPr lang="en-CA" b="1" dirty="0"/>
              <a:t> / </a:t>
            </a:r>
            <a:r>
              <a:rPr lang="en-CA" dirty="0"/>
              <a:t>Demonstration</a:t>
            </a:r>
            <a:r>
              <a:rPr lang="en-CA" b="1" dirty="0"/>
              <a:t/>
            </a:r>
            <a:br>
              <a:rPr lang="en-CA" b="1" dirty="0"/>
            </a:br>
            <a:endParaRPr lang="en-US" b="1" dirty="0"/>
          </a:p>
          <a:p>
            <a:pPr marL="0" indent="0">
              <a:buNone/>
            </a:pPr>
            <a:r>
              <a:rPr lang="en-US" b="1" dirty="0"/>
              <a:t>Further Studies in Linux</a:t>
            </a:r>
            <a:br>
              <a:rPr lang="en-US" b="1" dirty="0"/>
            </a:br>
            <a:endParaRPr lang="en-US" b="1" dirty="0"/>
          </a:p>
          <a:p>
            <a:pPr marL="0" indent="0">
              <a:buNone/>
            </a:pPr>
            <a:r>
              <a:rPr lang="en-US" b="1" dirty="0"/>
              <a:t>Perform Week 12  Tutorial</a:t>
            </a:r>
          </a:p>
          <a:p>
            <a:pPr lvl="1"/>
            <a:r>
              <a:rPr lang="en-US" dirty="0"/>
              <a:t>Investigations </a:t>
            </a:r>
            <a:r>
              <a:rPr lang="en-US" b="1" dirty="0"/>
              <a:t>1</a:t>
            </a:r>
            <a:r>
              <a:rPr lang="en-US" dirty="0"/>
              <a:t>, </a:t>
            </a:r>
            <a:r>
              <a:rPr lang="en-US" b="1" dirty="0"/>
              <a:t>2</a:t>
            </a:r>
            <a:r>
              <a:rPr lang="en-US" dirty="0"/>
              <a:t> &amp; </a:t>
            </a:r>
            <a:r>
              <a:rPr lang="en-US" b="1" dirty="0"/>
              <a:t>3</a:t>
            </a:r>
          </a:p>
          <a:p>
            <a:pPr lvl="1"/>
            <a:r>
              <a:rPr lang="en-US" dirty="0"/>
              <a:t>Review Questions (</a:t>
            </a:r>
            <a:r>
              <a:rPr lang="en-CA" dirty="0"/>
              <a:t>Questions </a:t>
            </a:r>
            <a:r>
              <a:rPr lang="en-CA" b="1" dirty="0"/>
              <a:t>1 - 8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060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Further study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7" y="1706813"/>
            <a:ext cx="7201356" cy="4755771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CA" dirty="0"/>
              <a:t>In order to get efficient in working in the Linux environment requires </a:t>
            </a:r>
            <a:r>
              <a:rPr lang="en-CA" b="1" dirty="0"/>
              <a:t>practice</a:t>
            </a:r>
            <a:r>
              <a:rPr lang="en-CA" dirty="0"/>
              <a:t> and </a:t>
            </a:r>
            <a:r>
              <a:rPr lang="en-CA" b="1" dirty="0"/>
              <a:t>applying </a:t>
            </a:r>
            <a:r>
              <a:rPr lang="en-CA" dirty="0"/>
              <a:t>what you have learned to administering Linux operating systems including: </a:t>
            </a:r>
            <a:r>
              <a:rPr lang="en-CA" b="1" dirty="0"/>
              <a:t>user management</a:t>
            </a:r>
            <a:r>
              <a:rPr lang="en-CA" dirty="0"/>
              <a:t>, </a:t>
            </a:r>
            <a:r>
              <a:rPr lang="en-CA" b="1" dirty="0"/>
              <a:t>installing and removing applications</a:t>
            </a:r>
            <a:r>
              <a:rPr lang="en-CA" dirty="0"/>
              <a:t>, </a:t>
            </a:r>
            <a:r>
              <a:rPr lang="en-CA" b="1" dirty="0"/>
              <a:t>network services</a:t>
            </a:r>
            <a:r>
              <a:rPr lang="en-CA" dirty="0"/>
              <a:t> and </a:t>
            </a:r>
            <a:r>
              <a:rPr lang="en-CA" b="1" dirty="0"/>
              <a:t>network security</a:t>
            </a:r>
            <a:r>
              <a:rPr lang="en-CA" dirty="0"/>
              <a:t>.</a:t>
            </a:r>
            <a:br>
              <a:rPr lang="en-CA" dirty="0"/>
            </a:br>
            <a:endParaRPr lang="en-CA" dirty="0"/>
          </a:p>
          <a:p>
            <a:pPr marL="0" indent="0">
              <a:buNone/>
            </a:pPr>
            <a:r>
              <a:rPr lang="en-CA" dirty="0"/>
              <a:t>Although you are </a:t>
            </a:r>
            <a:r>
              <a:rPr lang="en-CA" b="1" dirty="0"/>
              <a:t>NOT</a:t>
            </a:r>
            <a:r>
              <a:rPr lang="en-CA" dirty="0"/>
              <a:t> required to perform </a:t>
            </a:r>
            <a:r>
              <a:rPr lang="en-CA" b="1" dirty="0"/>
              <a:t>Linux administration</a:t>
            </a:r>
            <a:r>
              <a:rPr lang="en-CA" dirty="0"/>
              <a:t> for this course, there are useful </a:t>
            </a:r>
            <a:r>
              <a:rPr lang="en-CA" b="1" dirty="0"/>
              <a:t>course notes</a:t>
            </a:r>
            <a:r>
              <a:rPr lang="en-CA" dirty="0"/>
              <a:t> and </a:t>
            </a:r>
            <a:r>
              <a:rPr lang="en-CA" b="1" dirty="0"/>
              <a:t>TUTORIALS</a:t>
            </a:r>
            <a:r>
              <a:rPr lang="en-CA" dirty="0"/>
              <a:t> for advanced Linux server administration that have been created for the Networking / Computer Support Specialist stream:</a:t>
            </a:r>
            <a:br>
              <a:rPr lang="en-CA" dirty="0"/>
            </a:br>
            <a:endParaRPr lang="en-CA" dirty="0"/>
          </a:p>
          <a:p>
            <a:pPr lvl="1"/>
            <a:r>
              <a:rPr lang="en-CA" dirty="0">
                <a:hlinkClick r:id="rId2"/>
              </a:rPr>
              <a:t>OPS245: Basic Linux Server Administration</a:t>
            </a:r>
            <a:endParaRPr lang="en-CA" dirty="0"/>
          </a:p>
          <a:p>
            <a:pPr lvl="1"/>
            <a:r>
              <a:rPr lang="en-CA" dirty="0">
                <a:hlinkClick r:id="rId3"/>
              </a:rPr>
              <a:t>OPS335: Advanced Linux Server Administration</a:t>
            </a:r>
            <a:endParaRPr lang="en-CA" dirty="0"/>
          </a:p>
          <a:p>
            <a:pPr marL="0" indent="0">
              <a:buNone/>
            </a:pPr>
            <a:r>
              <a:rPr lang="en-CA" dirty="0"/>
              <a:t/>
            </a:r>
            <a:br>
              <a:rPr lang="en-CA" dirty="0"/>
            </a:br>
            <a:r>
              <a:rPr lang="en-CA" dirty="0"/>
              <a:t>Take care and good luck in your future endeavours   </a:t>
            </a:r>
            <a:r>
              <a:rPr lang="en-CA" b="1" dirty="0"/>
              <a:t>:)</a:t>
            </a:r>
            <a:endParaRPr lang="en-CA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217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Additional Control flow Statements / features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8" y="1706813"/>
            <a:ext cx="10136684" cy="47557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2400" b="1" dirty="0"/>
              <a:t>Getting Practice</a:t>
            </a:r>
          </a:p>
          <a:p>
            <a:pPr marL="0" indent="0">
              <a:buNone/>
            </a:pPr>
            <a:r>
              <a:rPr lang="en-CA" dirty="0" smtClean="0"/>
              <a:t>Perform </a:t>
            </a:r>
            <a:r>
              <a:rPr lang="en-CA" b="1" dirty="0" smtClean="0"/>
              <a:t>Week </a:t>
            </a:r>
            <a:r>
              <a:rPr lang="en-CA" b="1" dirty="0"/>
              <a:t>12  Tutorial</a:t>
            </a:r>
            <a:r>
              <a:rPr lang="en-CA" b="1" dirty="0" smtClean="0"/>
              <a:t>:</a:t>
            </a:r>
            <a:br>
              <a:rPr lang="en-CA" b="1" dirty="0" smtClean="0"/>
            </a:br>
            <a:r>
              <a:rPr lang="en-US" sz="1600" b="1" spc="-1" dirty="0">
                <a:solidFill>
                  <a:srgbClr val="000000"/>
                </a:solidFill>
              </a:rPr>
              <a:t>(Due: Friday Week </a:t>
            </a:r>
            <a:r>
              <a:rPr lang="en-US" sz="1600" b="1" spc="-1" dirty="0" smtClean="0">
                <a:solidFill>
                  <a:srgbClr val="000000"/>
                </a:solidFill>
              </a:rPr>
              <a:t>13 </a:t>
            </a:r>
            <a:r>
              <a:rPr lang="en-US" sz="1600" b="1" spc="-1" dirty="0">
                <a:solidFill>
                  <a:srgbClr val="000000"/>
                </a:solidFill>
              </a:rPr>
              <a:t>@ midnight for a 2% grade)</a:t>
            </a:r>
            <a:r>
              <a:rPr lang="en-US" sz="1600" spc="-1" dirty="0">
                <a:solidFill>
                  <a:srgbClr val="000000"/>
                </a:solidFill>
              </a:rPr>
              <a:t>:</a:t>
            </a:r>
            <a:r>
              <a:rPr lang="en-CA" sz="1600" b="1" dirty="0"/>
              <a:t/>
            </a:r>
            <a:br>
              <a:rPr lang="en-CA" sz="1600" b="1" dirty="0"/>
            </a:br>
            <a:endParaRPr lang="en-CA" sz="1600" b="1" dirty="0"/>
          </a:p>
          <a:p>
            <a:pPr lvl="1"/>
            <a:r>
              <a:rPr lang="en-CA" dirty="0">
                <a:hlinkClick r:id="rId2"/>
              </a:rPr>
              <a:t>INVESTIGATION 1: ADDITIONAL LOGIC STATEMENTS</a:t>
            </a:r>
            <a:r>
              <a:rPr lang="en-CA" dirty="0"/>
              <a:t/>
            </a:r>
            <a:br>
              <a:rPr lang="en-CA" dirty="0"/>
            </a:br>
            <a:endParaRPr lang="en-CA" dirty="0"/>
          </a:p>
          <a:p>
            <a:pPr lvl="1"/>
            <a:r>
              <a:rPr lang="en-CA" dirty="0">
                <a:hlinkClick r:id="rId3"/>
              </a:rPr>
              <a:t>INVESTIGATION 2: ADDITIONAL LOOPING STATEMENTS</a:t>
            </a:r>
            <a:r>
              <a:rPr lang="en-CA" dirty="0"/>
              <a:t/>
            </a:r>
            <a:br>
              <a:rPr lang="en-CA" dirty="0"/>
            </a:br>
            <a:endParaRPr lang="en-CA" dirty="0"/>
          </a:p>
          <a:p>
            <a:pPr lvl="1"/>
            <a:r>
              <a:rPr lang="en-CA" dirty="0">
                <a:hlinkClick r:id="rId4"/>
              </a:rPr>
              <a:t>INVESTIGATION 3: USING STARTUP FILES</a:t>
            </a:r>
            <a:endParaRPr lang="en-CA" dirty="0"/>
          </a:p>
          <a:p>
            <a:pPr lvl="2"/>
            <a:endParaRPr lang="en-CA" dirty="0"/>
          </a:p>
          <a:p>
            <a:pPr lvl="1"/>
            <a:r>
              <a:rPr lang="en-CA" sz="2000" dirty="0">
                <a:hlinkClick r:id="rId5"/>
              </a:rPr>
              <a:t>LINUX PRACTICE QUESTIONS</a:t>
            </a:r>
            <a:r>
              <a:rPr lang="en-CA" sz="2000" dirty="0"/>
              <a:t>  (Questions </a:t>
            </a:r>
            <a:r>
              <a:rPr lang="en-CA" b="1" dirty="0"/>
              <a:t>1 - 8</a:t>
            </a:r>
            <a:r>
              <a:rPr lang="en-CA" dirty="0"/>
              <a:t>)</a:t>
            </a:r>
            <a:br>
              <a:rPr lang="en-CA" dirty="0"/>
            </a:br>
            <a:endParaRPr lang="en-CA" dirty="0"/>
          </a:p>
          <a:p>
            <a:endParaRPr lang="en-CA" sz="2400" dirty="0"/>
          </a:p>
          <a:p>
            <a:endParaRPr lang="en-CA" sz="24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293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Additional Control flow Statements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7" y="1706813"/>
            <a:ext cx="6811890" cy="475577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1800" dirty="0"/>
              <a:t>As discussed in a previous lesson, we can use</a:t>
            </a:r>
            <a:br>
              <a:rPr lang="en-US" sz="1800" dirty="0"/>
            </a:br>
            <a:r>
              <a:rPr lang="en-US" sz="1800" b="1" dirty="0"/>
              <a:t>control flow statements </a:t>
            </a:r>
            <a:r>
              <a:rPr lang="en-US" sz="1800" dirty="0"/>
              <a:t>that will control the sequence of</a:t>
            </a:r>
            <a:br>
              <a:rPr lang="en-US" sz="1800" dirty="0"/>
            </a:br>
            <a:r>
              <a:rPr lang="en-US" sz="1800" dirty="0"/>
              <a:t>a running script based on various situations or conditions.</a:t>
            </a:r>
            <a:br>
              <a:rPr lang="en-US" sz="1800" dirty="0"/>
            </a:br>
            <a:endParaRPr lang="en-US" sz="1800" dirty="0"/>
          </a:p>
          <a:p>
            <a:pPr marL="0" indent="0">
              <a:buNone/>
            </a:pPr>
            <a:r>
              <a:rPr lang="en-US" sz="1800" dirty="0"/>
              <a:t>Control Flow Statement are used to make your shell scripts </a:t>
            </a:r>
            <a:br>
              <a:rPr lang="en-US" sz="1800" dirty="0"/>
            </a:br>
            <a:r>
              <a:rPr lang="en-US" sz="1800" dirty="0"/>
              <a:t>more flexible and can adapt to changing situations.</a:t>
            </a:r>
            <a:br>
              <a:rPr lang="en-US" sz="1800" dirty="0"/>
            </a:br>
            <a:endParaRPr lang="en-US" sz="1800" dirty="0"/>
          </a:p>
          <a:p>
            <a:pPr marL="0" indent="0">
              <a:buNone/>
            </a:pPr>
            <a:r>
              <a:rPr lang="en-US" sz="1800" dirty="0"/>
              <a:t>We are going to learn </a:t>
            </a:r>
            <a:r>
              <a:rPr lang="en-US" sz="1800" b="1" dirty="0"/>
              <a:t>more</a:t>
            </a:r>
            <a:r>
              <a:rPr lang="en-US" sz="1800" dirty="0"/>
              <a:t> types of control flow statements </a:t>
            </a:r>
            <a:br>
              <a:rPr lang="en-US" sz="1800" dirty="0"/>
            </a:br>
            <a:r>
              <a:rPr lang="en-US" sz="1800" dirty="0"/>
              <a:t>(both logical and loops) to give more flexibility and power to</a:t>
            </a:r>
            <a:br>
              <a:rPr lang="en-US" sz="1800" dirty="0"/>
            </a:br>
            <a:r>
              <a:rPr lang="en-US" sz="1800" dirty="0"/>
              <a:t>your shell scripts.</a:t>
            </a:r>
            <a:br>
              <a:rPr lang="en-US" sz="1800" dirty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/>
            </a:r>
            <a:br>
              <a:rPr lang="en-US" sz="1800" dirty="0"/>
            </a:br>
            <a:endParaRPr lang="en-US" sz="1800" dirty="0"/>
          </a:p>
        </p:txBody>
      </p:sp>
      <p:pic>
        <p:nvPicPr>
          <p:cNvPr id="6" name="Picture 5" descr="A picture containing text, sign, sky, yellow&#10;&#10;Description automatically generated">
            <a:extLst>
              <a:ext uri="{FF2B5EF4-FFF2-40B4-BE49-F238E27FC236}">
                <a16:creationId xmlns:a16="http://schemas.microsoft.com/office/drawing/2014/main" id="{991B0A6F-4FCA-4445-98EA-5CEA2D806D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9697012" y="650215"/>
            <a:ext cx="1357842" cy="1357842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2787735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Additional Control flow Statements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7" y="1706813"/>
            <a:ext cx="6811890" cy="4755771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2900" b="1" dirty="0"/>
              <a:t>if-</a:t>
            </a:r>
            <a:r>
              <a:rPr lang="en-US" sz="2900" b="1" dirty="0" err="1"/>
              <a:t>elif</a:t>
            </a:r>
            <a:r>
              <a:rPr lang="en-US" sz="2900" b="1" dirty="0"/>
              <a:t>-else Statements</a:t>
            </a:r>
            <a:r>
              <a:rPr lang="en-US" b="1" dirty="0"/>
              <a:t/>
            </a:r>
            <a:br>
              <a:rPr lang="en-US" b="1" dirty="0"/>
            </a:br>
            <a:endParaRPr lang="en-US" b="1" dirty="0"/>
          </a:p>
          <a:p>
            <a:pPr marL="0" indent="0">
              <a:buNone/>
            </a:pPr>
            <a:r>
              <a:rPr lang="en-US" dirty="0"/>
              <a:t>If the test condition returns a </a:t>
            </a:r>
            <a:r>
              <a:rPr lang="en-US" b="1" dirty="0"/>
              <a:t>TRUE</a:t>
            </a:r>
            <a:r>
              <a:rPr lang="en-US" dirty="0"/>
              <a:t> value, then the Linux Commands </a:t>
            </a:r>
            <a:br>
              <a:rPr lang="en-US" dirty="0"/>
            </a:br>
            <a:r>
              <a:rPr lang="en-US" dirty="0"/>
              <a:t>between </a:t>
            </a:r>
            <a:r>
              <a:rPr lang="en-US" b="1" dirty="0"/>
              <a:t>then</a:t>
            </a:r>
            <a:r>
              <a:rPr lang="en-US" dirty="0"/>
              <a:t> and </a:t>
            </a:r>
            <a:r>
              <a:rPr lang="en-US" b="1" dirty="0"/>
              <a:t>else</a:t>
            </a:r>
            <a:r>
              <a:rPr lang="en-US" dirty="0"/>
              <a:t> statements are executed. </a:t>
            </a:r>
          </a:p>
          <a:p>
            <a:pPr marL="0" indent="0">
              <a:buNone/>
            </a:pPr>
            <a:r>
              <a:rPr lang="en-US" dirty="0"/>
              <a:t>If the test returns a </a:t>
            </a:r>
            <a:r>
              <a:rPr lang="en-US" b="1" dirty="0"/>
              <a:t>FALSE</a:t>
            </a:r>
            <a:r>
              <a:rPr lang="en-US" dirty="0"/>
              <a:t> value, then a </a:t>
            </a:r>
            <a:r>
              <a:rPr lang="en-US" b="1" dirty="0"/>
              <a:t>new condition is tested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/>
              <a:t>and action is taken if the result is </a:t>
            </a:r>
            <a:r>
              <a:rPr lang="en-US" b="1" dirty="0"/>
              <a:t>TRUE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Otherwise, an action will be taken if the new test condition is </a:t>
            </a:r>
            <a:r>
              <a:rPr lang="en-US" b="1" dirty="0"/>
              <a:t>FALSE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b="1" dirty="0"/>
              <a:t>Example: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 [ $num1 –</a:t>
            </a:r>
            <a:r>
              <a:rPr lang="en-CA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lt</a:t>
            </a:r>
            <a: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$num2 ]</a:t>
            </a:r>
            <a:b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then </a:t>
            </a:r>
            <a:b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echo “Less Than” </a:t>
            </a:r>
            <a:b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CA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elif</a:t>
            </a:r>
            <a: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[ $num1 –</a:t>
            </a:r>
            <a:r>
              <a:rPr lang="en-CA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gt</a:t>
            </a:r>
            <a: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$num2 ]</a:t>
            </a:r>
            <a:b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then</a:t>
            </a:r>
            <a:b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echo “Greater Than”</a:t>
            </a:r>
            <a:b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b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echo “Equal to”</a:t>
            </a:r>
            <a:b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</a:t>
            </a:r>
            <a:endParaRPr lang="en-US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6" name="Picture 5" descr="A close-up of a document&#10;&#10;Description automatically generated with low confidence">
            <a:extLst>
              <a:ext uri="{FF2B5EF4-FFF2-40B4-BE49-F238E27FC236}">
                <a16:creationId xmlns:a16="http://schemas.microsoft.com/office/drawing/2014/main" id="{FC4C117F-8423-784C-A593-26C94AB313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3467" y="1780283"/>
            <a:ext cx="3640081" cy="4755772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3936228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Additional Control flow Statements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8" y="1706813"/>
            <a:ext cx="5898782" cy="475577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CA" sz="2400" b="1" dirty="0"/>
              <a:t>Instructor Demonstration</a:t>
            </a:r>
            <a:r>
              <a:rPr lang="en-CA" b="1" dirty="0"/>
              <a:t/>
            </a:r>
            <a:br>
              <a:rPr lang="en-CA" b="1" dirty="0"/>
            </a:br>
            <a:endParaRPr lang="en-CA" b="1" dirty="0"/>
          </a:p>
          <a:p>
            <a:pPr marL="0" indent="0">
              <a:buNone/>
            </a:pPr>
            <a:r>
              <a:rPr lang="en-US" b="1" dirty="0"/>
              <a:t>Task:</a:t>
            </a:r>
            <a:br>
              <a:rPr lang="en-US" b="1" dirty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dirty="0"/>
              <a:t>Create a </a:t>
            </a:r>
            <a:r>
              <a:rPr lang="en-US" b="1" dirty="0"/>
              <a:t>Bash</a:t>
            </a:r>
            <a:r>
              <a:rPr lang="en-US" dirty="0"/>
              <a:t> Shell script to prompt the user for a  percentage grade. The shell script will then assign a </a:t>
            </a:r>
            <a:r>
              <a:rPr lang="en-US" b="1" dirty="0"/>
              <a:t>letter grade </a:t>
            </a:r>
            <a:r>
              <a:rPr lang="en-US" dirty="0"/>
              <a:t>based </a:t>
            </a:r>
            <a:br>
              <a:rPr lang="en-US" dirty="0"/>
            </a:br>
            <a:r>
              <a:rPr lang="en-US" dirty="0"/>
              <a:t>on the percentage grade.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155EFC16-B153-4C47-B0F5-CF62EDC570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8886668" y="1776068"/>
            <a:ext cx="1853753" cy="1853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2385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Additional Control flow Statements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6" y="1706813"/>
            <a:ext cx="8894691" cy="4755771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b="1" dirty="0"/>
              <a:t>for Loop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sz="1800" dirty="0"/>
              <a:t>In a previous lesson, you learned how to use the for loop using a </a:t>
            </a:r>
            <a:r>
              <a:rPr lang="en-US" sz="1800" b="1" dirty="0"/>
              <a:t>list</a:t>
            </a:r>
            <a:r>
              <a:rPr lang="en-US" sz="1800" dirty="0"/>
              <a:t>.</a:t>
            </a:r>
            <a:br>
              <a:rPr lang="en-US" sz="1800" dirty="0"/>
            </a:br>
            <a:endParaRPr lang="en-US" sz="1800" dirty="0"/>
          </a:p>
          <a:p>
            <a:pPr marL="0" indent="0">
              <a:buNone/>
            </a:pPr>
            <a:r>
              <a:rPr lang="en-US" sz="1800" dirty="0"/>
              <a:t>A list consists of </a:t>
            </a:r>
            <a:r>
              <a:rPr lang="en-US" sz="1800" b="1" dirty="0"/>
              <a:t>arguments</a:t>
            </a:r>
            <a:r>
              <a:rPr lang="en-US" sz="1800" dirty="0"/>
              <a:t> that are used for each iteration of the loop.</a:t>
            </a:r>
            <a:br>
              <a:rPr lang="en-US" sz="1800" dirty="0"/>
            </a:br>
            <a:endParaRPr lang="en-US" sz="1800" dirty="0"/>
          </a:p>
          <a:p>
            <a:pPr marL="0" indent="0">
              <a:buNone/>
            </a:pPr>
            <a:r>
              <a:rPr lang="en-US" sz="1800" b="1" dirty="0"/>
              <a:t>Example:</a:t>
            </a:r>
          </a:p>
          <a:p>
            <a:pPr marL="0" indent="0">
              <a:buNone/>
            </a:pPr>
            <a:r>
              <a:rPr lang="en-CA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 item in list </a:t>
            </a:r>
          </a:p>
          <a:p>
            <a:pPr marL="0" indent="0">
              <a:buNone/>
            </a:pPr>
            <a:r>
              <a:rPr lang="en-CA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</a:p>
          <a:p>
            <a:pPr marL="0" indent="0">
              <a:buNone/>
            </a:pPr>
            <a:r>
              <a:rPr lang="en-CA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command(s) </a:t>
            </a:r>
          </a:p>
          <a:p>
            <a:pPr marL="0" indent="0">
              <a:buNone/>
            </a:pPr>
            <a:r>
              <a:rPr lang="en-CA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Done</a:t>
            </a:r>
            <a:br>
              <a:rPr lang="en-CA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CA" sz="1800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800" b="1" dirty="0"/>
              <a:t>NOTE: </a:t>
            </a:r>
            <a:r>
              <a:rPr lang="en-US" sz="1800" dirty="0"/>
              <a:t>There are other ways we can use the for loop (including </a:t>
            </a:r>
            <a:r>
              <a:rPr lang="en-US" sz="1800" b="1" dirty="0"/>
              <a:t>command substitution</a:t>
            </a:r>
            <a:r>
              <a:rPr lang="en-US" sz="1800" dirty="0"/>
              <a:t>) </a:t>
            </a:r>
            <a:br>
              <a:rPr lang="en-US" sz="1800" dirty="0"/>
            </a:br>
            <a:r>
              <a:rPr lang="en-US" sz="1800" dirty="0"/>
              <a:t>to allow our shell scripts to be more effective.</a:t>
            </a:r>
          </a:p>
          <a:p>
            <a:pPr marL="0" indent="0">
              <a:buNone/>
            </a:pPr>
            <a:endParaRPr lang="en-CA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3568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Additional Control flow Statements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7" y="1706813"/>
            <a:ext cx="5338690" cy="4755771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b="1" dirty="0"/>
              <a:t>for Loop using Command Substitution</a:t>
            </a:r>
            <a:br>
              <a:rPr lang="en-US" b="1" dirty="0"/>
            </a:br>
            <a:endParaRPr lang="en-US" b="1" dirty="0"/>
          </a:p>
          <a:p>
            <a:pPr marL="0" indent="0">
              <a:buNone/>
            </a:pPr>
            <a:r>
              <a:rPr lang="en-US" sz="1800" dirty="0"/>
              <a:t>In the example below, we will use </a:t>
            </a:r>
            <a:r>
              <a:rPr lang="en-US" sz="1800" b="1" dirty="0"/>
              <a:t>command substitution </a:t>
            </a:r>
            <a:r>
              <a:rPr lang="en-US" sz="1800" dirty="0"/>
              <a:t>to issue the </a:t>
            </a:r>
            <a:r>
              <a:rPr lang="en-US" sz="1800" b="1" dirty="0"/>
              <a:t>ls</a:t>
            </a:r>
            <a:r>
              <a:rPr lang="en-US" sz="1800" dirty="0"/>
              <a:t> command and have that output (filenames) become </a:t>
            </a:r>
            <a:r>
              <a:rPr lang="en-US" sz="1800" b="1" dirty="0"/>
              <a:t>arguments</a:t>
            </a:r>
            <a:r>
              <a:rPr lang="en-US" sz="1800" dirty="0"/>
              <a:t> in the </a:t>
            </a:r>
            <a:r>
              <a:rPr lang="en-US" sz="1800" b="1" dirty="0"/>
              <a:t>for</a:t>
            </a:r>
            <a:r>
              <a:rPr lang="en-US" sz="1800" dirty="0"/>
              <a:t> list.</a:t>
            </a:r>
            <a:br>
              <a:rPr lang="en-US" sz="1800" dirty="0"/>
            </a:br>
            <a:endParaRPr lang="en-US" sz="1800" dirty="0"/>
          </a:p>
          <a:p>
            <a:pPr marL="0" indent="0">
              <a:buNone/>
            </a:pPr>
            <a:r>
              <a:rPr lang="en-US" b="1" dirty="0"/>
              <a:t>Example:</a:t>
            </a:r>
          </a:p>
          <a:p>
            <a:pPr marL="0" indent="0">
              <a:buNone/>
            </a:pPr>
            <a:r>
              <a:rPr lang="en-CA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 var in $(ls)</a:t>
            </a:r>
          </a:p>
          <a:p>
            <a:pPr marL="0" indent="0">
              <a:buNone/>
            </a:pPr>
            <a:r>
              <a:rPr lang="en-CA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</a:p>
          <a:p>
            <a:pPr marL="0" indent="0">
              <a:buNone/>
            </a:pPr>
            <a:r>
              <a:rPr lang="en-CA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echo “Filename is: $var” </a:t>
            </a:r>
          </a:p>
          <a:p>
            <a:pPr marL="0" indent="0">
              <a:buNone/>
            </a:pPr>
            <a:r>
              <a:rPr lang="en-CA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Done</a:t>
            </a:r>
            <a:br>
              <a:rPr lang="en-CA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CA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CA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CA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CA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CA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CA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800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5" name="Picture 4" descr="A picture containing bird, flower, tree&#10;&#10;Description automatically generated">
            <a:extLst>
              <a:ext uri="{FF2B5EF4-FFF2-40B4-BE49-F238E27FC236}">
                <a16:creationId xmlns:a16="http://schemas.microsoft.com/office/drawing/2014/main" id="{2E88DFD4-AAFC-EB47-A9C0-E42630A2A0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1273" y="3437467"/>
            <a:ext cx="4987309" cy="316018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52189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Additional Control flow Statements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8" y="1706813"/>
            <a:ext cx="5898782" cy="4755771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CA" sz="2400" b="1" dirty="0"/>
              <a:t>Instructor Demonstration</a:t>
            </a:r>
            <a:r>
              <a:rPr lang="en-CA" b="1" dirty="0"/>
              <a:t/>
            </a:r>
            <a:br>
              <a:rPr lang="en-CA" b="1" dirty="0"/>
            </a:br>
            <a:endParaRPr lang="en-CA" b="1" dirty="0"/>
          </a:p>
          <a:p>
            <a:pPr marL="0" indent="0">
              <a:buNone/>
            </a:pPr>
            <a:r>
              <a:rPr lang="en-US" b="1" dirty="0"/>
              <a:t>Task:</a:t>
            </a:r>
            <a:br>
              <a:rPr lang="en-US" b="1" dirty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dirty="0"/>
              <a:t>Create a </a:t>
            </a:r>
            <a:r>
              <a:rPr lang="en-US" b="1" dirty="0"/>
              <a:t>Bash</a:t>
            </a:r>
            <a:r>
              <a:rPr lang="en-US" dirty="0"/>
              <a:t> Shell script to clear the screen and then display all files (non-hidden) in your home directory.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The output should show files on each line and number: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For Example:</a:t>
            </a:r>
          </a:p>
          <a:p>
            <a:pPr marL="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File 1: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abc.txt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File 2: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def.txt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File 3: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ghi.txt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etc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  <a:b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155EFC16-B153-4C47-B0F5-CF62EDC570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8886668" y="1776068"/>
            <a:ext cx="1853753" cy="1853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5610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Additional Control flow Statements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6" y="1706813"/>
            <a:ext cx="6574823" cy="4755771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2600" b="1" dirty="0"/>
              <a:t>Using the while Loop Statement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CA" dirty="0"/>
              <a:t>The condition/expression is evaluated, and if the condition/expression is </a:t>
            </a:r>
            <a:r>
              <a:rPr lang="en-CA" b="1" i="1" dirty="0"/>
              <a:t>TRUE</a:t>
            </a:r>
            <a:r>
              <a:rPr lang="en-CA" dirty="0"/>
              <a:t>, the code within … the block is executed. </a:t>
            </a:r>
          </a:p>
          <a:p>
            <a:pPr marL="0" indent="0">
              <a:buNone/>
            </a:pPr>
            <a:r>
              <a:rPr lang="en-CA" dirty="0"/>
              <a:t>This repeats until the condition/expression becomes </a:t>
            </a:r>
            <a:r>
              <a:rPr lang="en-CA" b="1" dirty="0"/>
              <a:t>FALSE</a:t>
            </a:r>
            <a:r>
              <a:rPr lang="en-CA" dirty="0"/>
              <a:t>.</a:t>
            </a:r>
            <a:br>
              <a:rPr lang="en-CA" dirty="0"/>
            </a:br>
            <a:r>
              <a:rPr lang="en-CA" dirty="0"/>
              <a:t/>
            </a:r>
            <a:br>
              <a:rPr lang="en-CA" dirty="0"/>
            </a:br>
            <a:r>
              <a:rPr lang="en-CA" dirty="0"/>
              <a:t>Reference: </a:t>
            </a:r>
            <a:r>
              <a:rPr lang="en-CA" dirty="0">
                <a:hlinkClick r:id="rId2"/>
              </a:rPr>
              <a:t>https://en.wikipedia.org/wiki/While_loop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b="1" dirty="0"/>
              <a:t>Example: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answer=10</a:t>
            </a:r>
            <a:b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read –p “pick a number between 1 and 10: “ guess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 [ $guess –ne 10 ]</a:t>
            </a:r>
            <a:b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 </a:t>
            </a:r>
            <a:b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read –p “Try again: “ guess</a:t>
            </a:r>
            <a:b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done</a:t>
            </a:r>
            <a:b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echo “You are correct”</a:t>
            </a:r>
            <a:b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0EEB4A11-8083-334F-9407-FF0B052DD7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9772285" y="779566"/>
            <a:ext cx="1936272" cy="2449384"/>
          </a:xfrm>
          <a:prstGeom prst="rect">
            <a:avLst/>
          </a:prstGeom>
        </p:spPr>
      </p:pic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4195CE1D-39FB-C54F-9BA4-4995A6CAC2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68653" y="4013200"/>
            <a:ext cx="3122779" cy="2449384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1959770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{3D71E03E-4654-1148-BF73-F9F4AFE5A21B}tf10001119</Template>
  <TotalTime>11703</TotalTime>
  <Words>1743</Words>
  <Application>Microsoft Office PowerPoint</Application>
  <PresentationFormat>Widescreen</PresentationFormat>
  <Paragraphs>127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Courier New</vt:lpstr>
      <vt:lpstr>Gill Sans MT</vt:lpstr>
      <vt:lpstr>Gallery</vt:lpstr>
      <vt:lpstr>  ULI101:  Introduction to Unix / Linux and the Internet         Week 12 lesson 1     logic continued: if – elif – else statement    Loops continued: for loop / while loop    exit &amp; break statements / error-checking / export command    start-up files / further study  </vt:lpstr>
      <vt:lpstr>Lesson  topics</vt:lpstr>
      <vt:lpstr>Additional Control flow Statements</vt:lpstr>
      <vt:lpstr>Additional Control flow Statements</vt:lpstr>
      <vt:lpstr>Additional Control flow Statements</vt:lpstr>
      <vt:lpstr>Additional Control flow Statements</vt:lpstr>
      <vt:lpstr>Additional Control flow Statements</vt:lpstr>
      <vt:lpstr>Additional Control flow Statements</vt:lpstr>
      <vt:lpstr>Additional Control flow Statements</vt:lpstr>
      <vt:lpstr>Additional Control flow Statements</vt:lpstr>
      <vt:lpstr>Exit statement</vt:lpstr>
      <vt:lpstr>break statement</vt:lpstr>
      <vt:lpstr>ERROR-CHeCking</vt:lpstr>
      <vt:lpstr>ERROR-CHeCking</vt:lpstr>
      <vt:lpstr>RUNNING Shell scripts within shell scripts</vt:lpstr>
      <vt:lpstr>Additional Control flow Statements</vt:lpstr>
      <vt:lpstr>Startup files</vt:lpstr>
      <vt:lpstr>Startup files</vt:lpstr>
      <vt:lpstr>Startup files</vt:lpstr>
      <vt:lpstr>Further study</vt:lpstr>
      <vt:lpstr>Additional Control flow Statements / features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SYST28296</dc:title>
  <dc:creator>Saul, Jennifer</dc:creator>
  <cp:lastModifiedBy>ITS</cp:lastModifiedBy>
  <cp:revision>954</cp:revision>
  <dcterms:created xsi:type="dcterms:W3CDTF">2019-04-25T17:31:46Z</dcterms:created>
  <dcterms:modified xsi:type="dcterms:W3CDTF">2022-04-29T08:54:25Z</dcterms:modified>
</cp:coreProperties>
</file>