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C4021-3521-FA40-B401-D24A37937675}" v="2" dt="2022-01-09T18:57:05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1040" cy="410472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040" cy="74196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CA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040" cy="410472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040" cy="74196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CA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2019600"/>
            <a:ext cx="12191040" cy="410472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5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040" cy="741960"/>
          </a:xfrm>
          <a:prstGeom prst="rect">
            <a:avLst/>
          </a:prstGeom>
          <a:ln>
            <a:noFill/>
          </a:ln>
        </p:spPr>
      </p:pic>
      <p:sp>
        <p:nvSpPr>
          <p:cNvPr id="86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Line 3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8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CA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3:_Advanced_File_Management_/_Quoting_Special_Characters#INVESTIGATION_3:_QUOTING_SPECIAL_CHARACTERS" TargetMode="External"/><Relationship Id="rId2" Type="http://schemas.openxmlformats.org/officeDocument/2006/relationships/hyperlink" Target="https://wiki.cdot.senecacollege.ca/wiki/Tutorial3:_Advanced_File_Management_/_Quoting_Special_Characters#INVESTIGATION_2:_FILENAME_EXPANSION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iki.cdot.senecacollege.ca/wiki/Tutorial3:_Advanced_File_Management_/_Quoting_Special_Characters#LINUX_PRACTICE_QUESTION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uxnix.com/10-file-globbing-examples-linux-unix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964880" y="802440"/>
            <a:ext cx="9386292" cy="382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rmAutofit/>
          </a:bodyPr>
          <a:lstStyle/>
          <a:p>
            <a:pPr>
              <a:lnSpc>
                <a:spcPct val="100000"/>
              </a:lnSpc>
              <a:spcAft>
                <a:spcPts val="1199"/>
              </a:spcAft>
            </a:pPr>
            <a:r>
              <a:rPr lang="en-US" sz="24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  ULI101</a:t>
            </a:r>
            <a:r>
              <a:rPr lang="en-US" sz="24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:  Introduction to Unix / Linux and the Internet </a:t>
            </a: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dirty="0"/>
              <a:t/>
            </a:r>
            <a:br>
              <a:rPr dirty="0"/>
            </a:br>
            <a:r>
              <a:rPr lang="en-US" sz="2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   </a:t>
            </a:r>
            <a:r>
              <a:rPr lang="en-US" sz="2200" b="0" strike="noStrike" cap="all" spc="-1" dirty="0">
                <a:solidFill>
                  <a:srgbClr val="0070C0"/>
                </a:solidFill>
                <a:latin typeface="Gill Sans MT"/>
                <a:ea typeface="DejaVu Sans"/>
              </a:rPr>
              <a:t>Week 3:  Lesson 2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US" sz="2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   </a:t>
            </a:r>
            <a:r>
              <a:rPr lang="en-CA" sz="2200" b="0" strike="noStrike" cap="all" spc="-1" dirty="0">
                <a:solidFill>
                  <a:srgbClr val="0070C0"/>
                </a:solidFill>
                <a:latin typeface="Gill Sans MT"/>
                <a:ea typeface="DejaVu Sans"/>
              </a:rPr>
              <a:t>filename expansion</a:t>
            </a:r>
            <a:r>
              <a:rPr dirty="0"/>
              <a:t/>
            </a:r>
            <a:br>
              <a:rPr dirty="0"/>
            </a:br>
            <a:r>
              <a:rPr lang="en-CA" sz="2200" b="0" strike="noStrike" cap="all" spc="-1" dirty="0">
                <a:solidFill>
                  <a:srgbClr val="0070C0"/>
                </a:solidFill>
                <a:latin typeface="Gill Sans MT"/>
                <a:ea typeface="DejaVu Sans"/>
              </a:rPr>
              <a:t>   quoting special characters</a:t>
            </a:r>
            <a:r>
              <a:rPr lang="en-CA" dirty="0"/>
              <a:t/>
            </a:r>
            <a:br>
              <a:rPr lang="en-CA" dirty="0"/>
            </a:br>
            <a:endParaRPr lang="en-CA" sz="2200" b="0" strike="noStrike" spc="-1" dirty="0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964880" y="4941720"/>
            <a:ext cx="9088920" cy="97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Photos and icons used in this slide show are licensed under </a:t>
            </a:r>
            <a:r>
              <a:rPr lang="en-CA" sz="1800" b="0" u="sng" strike="noStrike" cap="all" spc="-1">
                <a:solidFill>
                  <a:srgbClr val="FA2B5C"/>
                </a:solidFill>
                <a:uFillTx/>
                <a:latin typeface="Gill Sans MT"/>
                <a:ea typeface="DejaVu Sans"/>
                <a:hlinkClick r:id="rId2"/>
              </a:rPr>
              <a:t>CC BY-SA</a:t>
            </a:r>
            <a:endParaRPr lang="en-CA" sz="1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CA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1451520" y="804600"/>
            <a:ext cx="9602280" cy="104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Quoting special characters</a:t>
            </a:r>
            <a:endParaRPr lang="en-CA" sz="3200" b="0" strike="noStrike" spc="-1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1451519" y="1875434"/>
            <a:ext cx="9539035" cy="104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Quoting Special Characters (Methods)</a:t>
            </a:r>
            <a:endParaRPr lang="en-CA" dirty="0"/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The most common filename expansion symbols are displayed below:</a:t>
            </a:r>
            <a:endParaRPr lang="en-CA" sz="1800" b="0" strike="noStrike" spc="-1" dirty="0">
              <a:latin typeface="Arial"/>
            </a:endParaRPr>
          </a:p>
        </p:txBody>
      </p:sp>
      <p:graphicFrame>
        <p:nvGraphicFramePr>
          <p:cNvPr id="182" name="Table 3"/>
          <p:cNvGraphicFramePr/>
          <p:nvPr>
            <p:extLst>
              <p:ext uri="{D42A27DB-BD31-4B8C-83A1-F6EECF244321}">
                <p14:modId xmlns:p14="http://schemas.microsoft.com/office/powerpoint/2010/main" val="188958104"/>
              </p:ext>
            </p:extLst>
          </p:nvPr>
        </p:nvGraphicFramePr>
        <p:xfrm>
          <a:off x="1451519" y="2834974"/>
          <a:ext cx="9767160" cy="2443440"/>
        </p:xfrm>
        <a:graphic>
          <a:graphicData uri="http://schemas.openxmlformats.org/drawingml/2006/table">
            <a:tbl>
              <a:tblPr/>
              <a:tblGrid>
                <a:gridCol w="68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Quoting Method</a:t>
                      </a:r>
                      <a:endParaRPr lang="en-CA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Example</a:t>
                      </a:r>
                      <a:endParaRPr lang="en-CA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Place the character </a:t>
                      </a:r>
                      <a:r>
                        <a:rPr lang="en-CA" sz="20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\ </a:t>
                      </a:r>
                      <a:r>
                        <a:rPr lang="en-CA" sz="1400" b="0" u="sng" strike="noStrike" spc="-1">
                          <a:solidFill>
                            <a:srgbClr val="000000"/>
                          </a:solidFill>
                          <a:uFillTx/>
                          <a:latin typeface="Gill Sans MT"/>
                        </a:rPr>
                        <a:t>before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 a special character</a:t>
                      </a:r>
                      <a:r>
                        <a:t/>
                      </a:r>
                      <a:br/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(works for ALL special characters)</a:t>
                      </a:r>
                      <a:endParaRPr lang="en-CA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Courier New"/>
                        </a:rPr>
                        <a:t>echo \*</a:t>
                      </a:r>
                      <a:endParaRPr lang="en-CA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Contain Special character within single 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quotes 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Courier New"/>
                        </a:rPr>
                        <a:t>‘ ’</a:t>
                      </a:r>
                      <a:r>
                        <a:t/>
                      </a:r>
                      <a:br/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(work for ALL special characters)</a:t>
                      </a:r>
                      <a:endParaRPr lang="en-CA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Courier New"/>
                        </a:rPr>
                        <a:t>echo '* hello *'</a:t>
                      </a:r>
                      <a:endParaRPr lang="en-CA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Contain special characters within 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double-quotes 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Courier New"/>
                        </a:rPr>
                        <a:t>“ ”</a:t>
                      </a:r>
                      <a:r>
                        <a:t/>
                      </a:r>
                      <a:br/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NOTE: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 Double quotes works for most special</a:t>
                      </a:r>
                      <a:r>
                        <a:t/>
                      </a:r>
                      <a:br/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characters, but not all special characters </a:t>
                      </a:r>
                      <a:r>
                        <a:t/>
                      </a:r>
                      <a:br/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(such as 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$variable-name 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- variables are discussed </a:t>
                      </a:r>
                      <a:r>
                        <a:rPr lang="en-CA" sz="1400" b="0" u="sng" strike="noStrike" spc="-1">
                          <a:solidFill>
                            <a:srgbClr val="000000"/>
                          </a:solidFill>
                          <a:uFillTx/>
                          <a:latin typeface="Gill Sans MT"/>
                        </a:rPr>
                        <a:t>later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 in this course)</a:t>
                      </a:r>
                      <a:endParaRPr lang="en-CA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Courier New"/>
                        </a:rPr>
                        <a:t>echo "* hello *"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1451520" y="804600"/>
            <a:ext cx="9602280" cy="104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Quoting special characters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1451520" y="1875439"/>
            <a:ext cx="8412480" cy="37352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Instructor Demonstration</a:t>
            </a:r>
            <a:endParaRPr lang="en-CA" sz="24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Your instructor will now demonstrate how to issue Unix / Linux commands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quoting special characters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,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their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uses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and their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consequences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:</a:t>
            </a:r>
            <a:endParaRPr lang="en-CA" sz="20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Displaying Text</a:t>
            </a:r>
            <a:endParaRPr lang="en-CA" sz="16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Creating / Removing Directories</a:t>
            </a:r>
            <a:endParaRPr lang="en-CA" sz="16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Listing Directory Contents</a:t>
            </a:r>
            <a:endParaRPr lang="en-CA" sz="16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Removing Regular Files</a:t>
            </a:r>
            <a:endParaRPr lang="en-CA" sz="1200" b="0" strike="noStrike" spc="-1" dirty="0">
              <a:latin typeface="Arial"/>
            </a:endParaRPr>
          </a:p>
        </p:txBody>
      </p:sp>
      <p:pic>
        <p:nvPicPr>
          <p:cNvPr id="185" name="Picture 3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10135440" y="975960"/>
            <a:ext cx="1208880" cy="120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1451520" y="804600"/>
            <a:ext cx="9602280" cy="104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 dirty="0" smtClean="0">
                <a:solidFill>
                  <a:srgbClr val="000000"/>
                </a:solidFill>
                <a:latin typeface="Gill Sans MT"/>
                <a:ea typeface="DejaVu Sans"/>
              </a:rPr>
              <a:t>HOMEWORK</a:t>
            </a:r>
            <a:endParaRPr lang="en-CA" sz="2800" b="0" strike="noStrike" spc="-1" dirty="0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1451520" y="1870676"/>
            <a:ext cx="8412480" cy="39175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Getting Practice</a:t>
            </a:r>
            <a:endParaRPr lang="en-CA" sz="24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 smtClean="0">
                <a:solidFill>
                  <a:srgbClr val="000000"/>
                </a:solidFill>
                <a:latin typeface="Gill Sans MT"/>
                <a:ea typeface="DejaVu Sans"/>
              </a:rPr>
              <a:t>Perform the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online tutorial </a:t>
            </a:r>
            <a:r>
              <a:rPr lang="en-CA" sz="2000" b="1" strike="noStrike" spc="-1" dirty="0" err="1" smtClean="0">
                <a:solidFill>
                  <a:srgbClr val="000000"/>
                </a:solidFill>
                <a:latin typeface="Gill Sans MT"/>
                <a:ea typeface="DejaVu Sans"/>
              </a:rPr>
              <a:t>Tutorial</a:t>
            </a:r>
            <a:r>
              <a:rPr lang="en-CA" sz="2000" b="1" strike="noStrike" spc="-1" dirty="0" smtClean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3: Unix / Linux File </a:t>
            </a:r>
            <a:r>
              <a:rPr lang="en-CA" sz="2000" b="1" strike="noStrike" spc="-1" dirty="0" smtClean="0">
                <a:solidFill>
                  <a:srgbClr val="000000"/>
                </a:solidFill>
                <a:latin typeface="Gill Sans MT"/>
                <a:ea typeface="DejaVu Sans"/>
              </a:rPr>
              <a:t>Management</a:t>
            </a:r>
            <a:br>
              <a:rPr lang="en-CA" sz="2000" b="1" strike="noStrike" spc="-1" dirty="0" smtClean="0">
                <a:solidFill>
                  <a:srgbClr val="000000"/>
                </a:solidFill>
                <a:latin typeface="Gill Sans MT"/>
                <a:ea typeface="DejaVu Sans"/>
              </a:rPr>
            </a:br>
            <a:r>
              <a:rPr lang="en-US" sz="1700" b="1" spc="-1" dirty="0">
                <a:solidFill>
                  <a:srgbClr val="000000"/>
                </a:solidFill>
              </a:rPr>
              <a:t>(Due: Friday Week 4 @ midnight for a 2% grade</a:t>
            </a:r>
            <a:r>
              <a:rPr lang="en-US" sz="1700" b="1" spc="-1" dirty="0" smtClean="0">
                <a:solidFill>
                  <a:srgbClr val="000000"/>
                </a:solidFill>
              </a:rPr>
              <a:t>)</a:t>
            </a:r>
            <a:r>
              <a:rPr lang="en-US" sz="1700" spc="-1" dirty="0" smtClean="0">
                <a:solidFill>
                  <a:srgbClr val="000000"/>
                </a:solidFill>
              </a:rPr>
              <a:t>:</a:t>
            </a:r>
            <a:r>
              <a:rPr lang="en-US" sz="2000" spc="-1" dirty="0" smtClean="0">
                <a:solidFill>
                  <a:srgbClr val="000000"/>
                </a:solidFill>
              </a:rPr>
              <a:t/>
            </a:r>
            <a:br>
              <a:rPr lang="en-US" sz="2000" spc="-1" dirty="0" smtClean="0">
                <a:solidFill>
                  <a:srgbClr val="000000"/>
                </a:solidFill>
              </a:rPr>
            </a:br>
            <a:endParaRPr lang="en-CA" sz="20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800" b="0" u="sng" strike="noStrike" spc="-1" dirty="0">
                <a:solidFill>
                  <a:srgbClr val="FA2B5C"/>
                </a:solidFill>
                <a:uFillTx/>
                <a:latin typeface="Gill Sans MT"/>
                <a:ea typeface="DejaVu Sans"/>
                <a:hlinkClick r:id="rId2"/>
              </a:rPr>
              <a:t>INVESTIGATION 2: FILENAME EXPANSION</a:t>
            </a:r>
            <a:endParaRPr lang="en-CA" sz="18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800" b="0" u="sng" strike="noStrike" spc="-1" dirty="0">
                <a:solidFill>
                  <a:srgbClr val="FA2B5C"/>
                </a:solidFill>
                <a:uFillTx/>
                <a:latin typeface="Gill Sans MT"/>
                <a:ea typeface="DejaVu Sans"/>
                <a:hlinkClick r:id="rId3"/>
              </a:rPr>
              <a:t>INVESTIGATION 3: QUOTING SPECIAL CHARACTERS</a:t>
            </a:r>
            <a:endParaRPr lang="en-CA" sz="18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800" b="0" u="sng" strike="noStrike" spc="-1" dirty="0">
                <a:solidFill>
                  <a:srgbClr val="FA2B5C"/>
                </a:solidFill>
                <a:uFillTx/>
                <a:latin typeface="Gill Sans MT"/>
                <a:ea typeface="DejaVu Sans"/>
                <a:hlinkClick r:id="rId4"/>
              </a:rPr>
              <a:t>LINUX PRACTICE QUESTIONS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 (Questions 9 – 13) </a:t>
            </a:r>
            <a:endParaRPr lang="en-CA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451520" y="804600"/>
            <a:ext cx="9602280" cy="104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Lesson 1  topics</a:t>
            </a:r>
            <a:endParaRPr lang="en-CA" sz="32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1451520" y="1875439"/>
            <a:ext cx="9602280" cy="38417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File Name Expansion</a:t>
            </a:r>
            <a:endParaRPr lang="en-CA" sz="20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Purpose</a:t>
            </a:r>
            <a:endParaRPr lang="en-CA" sz="18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Special characters for Filename Expansion: 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*</a:t>
            </a:r>
            <a:r>
              <a:rPr lang="en-US" sz="18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 , 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?</a:t>
            </a:r>
            <a:r>
              <a:rPr lang="en-US" sz="18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 , 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[ ]</a:t>
            </a:r>
            <a:r>
              <a:rPr lang="en-US" sz="18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 , 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[! ]</a:t>
            </a:r>
            <a:endParaRPr lang="en-CA" sz="18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Demonstration</a:t>
            </a:r>
            <a:endParaRPr lang="en-CA" sz="1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Quoting Special Characters</a:t>
            </a:r>
            <a:endParaRPr lang="en-CA" sz="20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Purpose</a:t>
            </a:r>
            <a:endParaRPr lang="en-CA" sz="18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Backslash </a:t>
            </a:r>
            <a:r>
              <a:rPr lang="en-US" sz="18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\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, Single Quotes 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‘’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,  Double Quotes</a:t>
            </a:r>
            <a:r>
              <a:rPr lang="en-US" sz="18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 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“”</a:t>
            </a:r>
            <a:endParaRPr lang="en-CA" sz="18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Demonstration</a:t>
            </a:r>
            <a:endParaRPr lang="en-CA" sz="1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Perform Week 3 Tutorial</a:t>
            </a:r>
            <a:endParaRPr lang="en-CA" sz="20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INVESTIGATIONS 2 and 3</a:t>
            </a:r>
            <a:endParaRPr lang="en-CA" sz="18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LINUX PRACTICE QUESTIONS (Questions 9 – 13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Gill Sans MT"/>
                <a:ea typeface="DejaVu Sans"/>
              </a:rPr>
              <a:t>)</a:t>
            </a:r>
            <a:endParaRPr lang="en-CA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451520" y="804600"/>
            <a:ext cx="9602280" cy="104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Filename expansion</a:t>
            </a:r>
            <a:endParaRPr lang="en-CA" sz="3200" b="0" strike="noStrike" spc="-1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1451520" y="1875437"/>
            <a:ext cx="9602280" cy="41169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3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Filename Expansion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This command displayed below is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inefficient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: it requires a LOT of typing and requires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that the user </a:t>
            </a:r>
            <a:r>
              <a:rPr lang="en-CA" sz="2000" b="0" u="sng" strike="noStrike" spc="-1" dirty="0">
                <a:solidFill>
                  <a:srgbClr val="000000"/>
                </a:solidFill>
                <a:uFillTx/>
                <a:latin typeface="Gill Sans MT"/>
                <a:ea typeface="DejaVu Sans"/>
              </a:rPr>
              <a:t>know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all the filenames within the current directory. 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ls a.txt b.txt c.txt 1.txt 2.txt 3.txt abc.txt work.txt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a.txt b.txt c.txt 1.txt 2.txt 3.txt abc.txt work.txt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Filename expansion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is the use of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special characters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to allow the shell to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match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files that share the 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same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characteristics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to help save the user save time when issuing Unix / Linux file management commands.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You can use a special character to indicate to the Bash shell to match all files </a:t>
            </a:r>
            <a:r>
              <a:rPr lang="en-CA" sz="2000" b="0" strike="noStrike" spc="-1" dirty="0" smtClean="0">
                <a:solidFill>
                  <a:srgbClr val="000000"/>
                </a:solidFill>
                <a:latin typeface="Gill Sans MT"/>
                <a:ea typeface="DejaVu Sans"/>
              </a:rPr>
              <a:t/>
            </a:r>
            <a:br>
              <a:rPr lang="en-CA" sz="2000" b="0" strike="noStrike" spc="-1" dirty="0" smtClean="0">
                <a:solidFill>
                  <a:srgbClr val="000000"/>
                </a:solidFill>
                <a:latin typeface="Gill Sans MT"/>
                <a:ea typeface="DejaVu Sans"/>
              </a:rPr>
            </a:br>
            <a:r>
              <a:rPr lang="en-CA" sz="2000" b="0" strike="noStrike" spc="-1" dirty="0" smtClean="0">
                <a:solidFill>
                  <a:srgbClr val="000000"/>
                </a:solidFill>
                <a:latin typeface="Gill Sans MT"/>
                <a:ea typeface="DejaVu Sans"/>
              </a:rPr>
              <a:t>that </a:t>
            </a:r>
            <a:r>
              <a:rPr lang="en-CA" sz="2000" b="0" u="sng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end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with the extension ".txt":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ls *.txt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a.txt b.txt c.txt 1.txt 2.txt 3.txt abc.txt </a:t>
            </a:r>
            <a:endParaRPr lang="en-CA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1451520" y="804600"/>
            <a:ext cx="9602280" cy="104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Filename expansion</a:t>
            </a:r>
            <a:endParaRPr lang="en-CA" sz="3200" b="0" strike="noStrike" spc="-1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1451520" y="1852920"/>
            <a:ext cx="9287640" cy="5351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Common File Expansion Symbols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CA" sz="2000" b="0" strike="noStrike" spc="-1" dirty="0">
              <a:latin typeface="Arial"/>
            </a:endParaRPr>
          </a:p>
        </p:txBody>
      </p:sp>
      <p:graphicFrame>
        <p:nvGraphicFramePr>
          <p:cNvPr id="166" name="Table 3"/>
          <p:cNvGraphicFramePr/>
          <p:nvPr>
            <p:extLst>
              <p:ext uri="{D42A27DB-BD31-4B8C-83A1-F6EECF244321}">
                <p14:modId xmlns:p14="http://schemas.microsoft.com/office/powerpoint/2010/main" val="2837602617"/>
              </p:ext>
            </p:extLst>
          </p:nvPr>
        </p:nvGraphicFramePr>
        <p:xfrm>
          <a:off x="1450800" y="2469300"/>
          <a:ext cx="9603000" cy="3247320"/>
        </p:xfrm>
        <a:graphic>
          <a:graphicData uri="http://schemas.openxmlformats.org/drawingml/2006/table">
            <a:tbl>
              <a:tblPr/>
              <a:tblGrid>
                <a:gridCol w="2175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7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Filename Expansion Symbol</a:t>
                      </a:r>
                      <a:endParaRPr lang="en-CA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Purpose</a:t>
                      </a:r>
                      <a:endParaRPr lang="en-CA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 dirty="0">
                          <a:solidFill>
                            <a:srgbClr val="000000"/>
                          </a:solidFill>
                          <a:latin typeface="Courier New"/>
                        </a:rPr>
                        <a:t>*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Asterisk (*) to represent 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0 or more characters</a:t>
                      </a:r>
                      <a:endParaRPr lang="en-CA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 dirty="0">
                          <a:solidFill>
                            <a:srgbClr val="000000"/>
                          </a:solidFill>
                          <a:latin typeface="Courier New"/>
                        </a:rPr>
                        <a:t>?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Question mark (?) to represent 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exactly one character (any character)</a:t>
                      </a:r>
                      <a:endParaRPr lang="en-CA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 dirty="0">
                          <a:solidFill>
                            <a:srgbClr val="000000"/>
                          </a:solidFill>
                          <a:latin typeface="Courier New"/>
                        </a:rPr>
                        <a:t>[ ]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Square brackets ([ ]) to represent and match for the </a:t>
                      </a: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character enclosed within the square brackets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. It represents ONLY ONE character:</a:t>
                      </a:r>
                      <a:r>
                        <a:rPr dirty="0"/>
                        <a:t/>
                      </a:r>
                      <a:br>
                        <a:rPr dirty="0"/>
                      </a:b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it's like a </a:t>
                      </a: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Question Mark (?)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 but with </a:t>
                      </a: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conditions or restrictions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 dirty="0">
                          <a:solidFill>
                            <a:srgbClr val="000000"/>
                          </a:solidFill>
                          <a:latin typeface="Courier New"/>
                        </a:rPr>
                        <a:t>[! ]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Square brackets containing an exclamation mark immediately after</a:t>
                      </a:r>
                      <a:r>
                        <a:rPr dirty="0"/>
                        <a:t/>
                      </a:r>
                      <a:br>
                        <a:rPr dirty="0"/>
                      </a:b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the open square bracket ([! ]) to represent and match and </a:t>
                      </a: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OPPOSITE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 character for the character enclosed within the square brackets.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1451520" y="804600"/>
            <a:ext cx="9602280" cy="104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Filename expansion</a:t>
            </a:r>
            <a:endParaRPr lang="en-CA" sz="3200" b="0" strike="noStrike" spc="-1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1451519" y="1866561"/>
            <a:ext cx="9602279" cy="29984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95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How Does File Expansion Work? (Process of “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Globbing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”)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800" b="1" i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File </a:t>
            </a:r>
            <a:r>
              <a:rPr lang="en-CA" sz="1800" b="1" i="1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Globbing</a:t>
            </a:r>
            <a:r>
              <a:rPr lang="en-CA" sz="1800" b="0" i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 is a feature provided by the UNIX/Linux shell to represent multiple filenames by using special characters called wildcards with a single file name.  A wildcard is essentially a symbol which may be used to substitute for one or more characters. Therefore, we can use wildcards for generating the appropriate combination of file names as per our requirement.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Reference: </a:t>
            </a:r>
            <a:r>
              <a:rPr lang="en-CA" sz="1800" b="0" u="sng" strike="noStrike" spc="-1" dirty="0">
                <a:solidFill>
                  <a:srgbClr val="FA2B5C"/>
                </a:solidFill>
                <a:uFillTx/>
                <a:latin typeface="Gill Sans MT"/>
                <a:ea typeface="DejaVu Sans"/>
                <a:hlinkClick r:id="rId2"/>
              </a:rPr>
              <a:t>https://www.linuxnix.com/10-file-globbing-examples-linux-unix/</a:t>
            </a:r>
            <a:endParaRPr lang="en-CA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451520" y="804600"/>
            <a:ext cx="9602280" cy="104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Filename expansion</a:t>
            </a:r>
            <a:endParaRPr lang="en-CA" sz="3200" b="0" strike="noStrike" spc="-1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1451520" y="1884317"/>
            <a:ext cx="5177520" cy="37885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05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How Does this Work? (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Globbing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As shown in the diagram on the right, when the </a:t>
            </a:r>
            <a:r>
              <a:rPr lang="en-CA" sz="18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ls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command is issued with a filename expansion symbol (like </a:t>
            </a:r>
            <a:r>
              <a:rPr lang="en-CA" sz="18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*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), the Bash shell </a:t>
            </a:r>
            <a:r>
              <a:rPr lang="en-CA" sz="18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searches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for all files in the current directory that match files that end with the extension </a:t>
            </a:r>
            <a:r>
              <a:rPr lang="en-CA" sz="18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".txt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”.</a:t>
            </a:r>
            <a:endParaRPr lang="en-CA" sz="1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The shell replaces </a:t>
            </a:r>
            <a:r>
              <a:rPr lang="en-CA" sz="18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*.txt 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with all the files that end with the extension </a:t>
            </a:r>
            <a:r>
              <a:rPr lang="en-CA" sz="18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.txt 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in the current directory and runs that command.</a:t>
            </a:r>
            <a:endParaRPr lang="en-CA" sz="1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You do not see that happen in the shell…</a:t>
            </a:r>
            <a:r>
              <a:rPr dirty="0"/>
              <a:t/>
            </a:r>
            <a:br>
              <a:rPr dirty="0"/>
            </a:b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it is a process that occurs "behind the scenes”.  </a:t>
            </a:r>
            <a:r>
              <a:rPr dirty="0"/>
              <a:t/>
            </a:r>
            <a:br>
              <a:rPr dirty="0"/>
            </a:b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Instead, you only see the results of the command.</a:t>
            </a:r>
            <a:endParaRPr lang="en-CA" sz="1800" b="0" strike="noStrike" spc="-1" dirty="0">
              <a:latin typeface="Arial"/>
            </a:endParaRPr>
          </a:p>
        </p:txBody>
      </p:sp>
      <p:pic>
        <p:nvPicPr>
          <p:cNvPr id="171" name="Picture 5" descr="A screenshot of a social media post&#10;&#10;Description automatically generated"/>
          <p:cNvPicPr/>
          <p:nvPr/>
        </p:nvPicPr>
        <p:blipFill>
          <a:blip r:embed="rId2"/>
          <a:stretch/>
        </p:blipFill>
        <p:spPr>
          <a:xfrm>
            <a:off x="7223888" y="2145214"/>
            <a:ext cx="3632439" cy="33145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1451520" y="804600"/>
            <a:ext cx="9602280" cy="104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Filename expansion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1451520" y="1875436"/>
            <a:ext cx="8412480" cy="34245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Instructor Demonstration</a:t>
            </a:r>
            <a:endParaRPr lang="en-CA" sz="24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Your instructor will now demonstrate how to issue Unix / Linux commands using various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filename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expansion symbols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for file management:</a:t>
            </a:r>
            <a:endParaRPr lang="en-CA" sz="20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Creating / Removing Directories</a:t>
            </a:r>
            <a:endParaRPr lang="en-CA" sz="16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Moving Files / Directories</a:t>
            </a:r>
            <a:endParaRPr lang="en-CA" sz="16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Copying Files / Directories</a:t>
            </a:r>
            <a:endParaRPr lang="en-CA" sz="16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Listing Directory Contents</a:t>
            </a:r>
            <a:endParaRPr lang="en-CA" sz="1600" b="0" strike="noStrike" spc="-1" dirty="0">
              <a:latin typeface="Arial"/>
            </a:endParaRPr>
          </a:p>
          <a:p>
            <a:pPr marL="685800" lvl="1" indent="-22752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Removing Regular Files</a:t>
            </a:r>
            <a:endParaRPr lang="en-CA" sz="12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CA" sz="1200" b="0" strike="noStrike" spc="-1" dirty="0">
              <a:latin typeface="Arial"/>
            </a:endParaRPr>
          </a:p>
        </p:txBody>
      </p:sp>
      <p:pic>
        <p:nvPicPr>
          <p:cNvPr id="174" name="Picture 3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10135440" y="990360"/>
            <a:ext cx="1208880" cy="120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1451520" y="804600"/>
            <a:ext cx="9602280" cy="104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Command History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1451520" y="1884450"/>
            <a:ext cx="9602280" cy="3802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4000" lnSpcReduction="20000"/>
          </a:bodyPr>
          <a:lstStyle/>
          <a:p>
            <a:pPr marL="432000" indent="-323280"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Command History:</a:t>
            </a:r>
            <a:endParaRPr lang="en-CA" sz="2000" b="0" strike="noStrike" spc="-1" dirty="0">
              <a:latin typeface="Arial"/>
            </a:endParaRPr>
          </a:p>
          <a:p>
            <a:pPr marL="108720">
              <a:lnSpc>
                <a:spcPct val="120000"/>
              </a:lnSpc>
              <a:spcBef>
                <a:spcPts val="1001"/>
              </a:spcBef>
              <a:buClr>
                <a:srgbClr val="000000"/>
              </a:buClr>
              <a:buSzPct val="45000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The</a:t>
            </a:r>
            <a:r>
              <a:rPr lang="en-CA" sz="20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 ~/.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bash_history</a:t>
            </a:r>
            <a:r>
              <a:rPr lang="en-CA" sz="20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file</a:t>
            </a:r>
            <a:r>
              <a:rPr lang="en-CA" sz="20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stores recently executed command lines.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There are several techniques using the </a:t>
            </a:r>
            <a:r>
              <a:rPr lang="en-CA" sz="20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~/.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bash_history</a:t>
            </a:r>
            <a:r>
              <a:rPr lang="en-CA" sz="20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file to run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previously-issued commands.</a:t>
            </a:r>
            <a:endParaRPr lang="en-CA" sz="2000" b="0" strike="noStrike" spc="-1" dirty="0">
              <a:latin typeface="Arial"/>
            </a:endParaRPr>
          </a:p>
          <a:p>
            <a:pPr marL="432000" indent="-323280"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Examples:</a:t>
            </a:r>
            <a:endParaRPr lang="en-CA" sz="2000" b="0" strike="noStrike" spc="-1" dirty="0">
              <a:latin typeface="Arial"/>
            </a:endParaRPr>
          </a:p>
          <a:p>
            <a:pPr marL="108720">
              <a:lnSpc>
                <a:spcPct val="120000"/>
              </a:lnSpc>
              <a:spcBef>
                <a:spcPts val="1001"/>
              </a:spcBef>
              <a:buClr>
                <a:srgbClr val="000000"/>
              </a:buClr>
              <a:buSzPct val="45000"/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70C0"/>
                </a:solidFill>
                <a:latin typeface="Courier New"/>
                <a:ea typeface="DejaVu Sans"/>
              </a:rPr>
              <a:t>&lt;up&gt;</a:t>
            </a:r>
            <a:r>
              <a:rPr lang="en-CA" sz="2000" b="0" strike="noStrike" spc="-1" dirty="0">
                <a:solidFill>
                  <a:srgbClr val="0070C0"/>
                </a:solidFill>
                <a:latin typeface="Courier New"/>
                <a:ea typeface="DejaVu Sans"/>
              </a:rPr>
              <a:t> 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or </a:t>
            </a:r>
            <a:r>
              <a:rPr lang="en-CA" sz="2000" b="1" strike="noStrike" spc="-1" dirty="0">
                <a:solidFill>
                  <a:srgbClr val="0070C0"/>
                </a:solidFill>
                <a:latin typeface="Courier New"/>
                <a:ea typeface="DejaVu Sans"/>
              </a:rPr>
              <a:t>&lt;down&gt;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  <a:ea typeface="DejaVu Sans"/>
              </a:rPr>
              <a:t>    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move to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previous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or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next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command in Bash shell prompt</a:t>
            </a:r>
            <a:endParaRPr lang="en-CA" sz="2000" b="0" strike="noStrike" spc="-1" dirty="0">
              <a:latin typeface="Arial"/>
            </a:endParaRPr>
          </a:p>
          <a:p>
            <a:pPr marL="108720">
              <a:lnSpc>
                <a:spcPct val="120000"/>
              </a:lnSpc>
              <a:spcBef>
                <a:spcPts val="1001"/>
              </a:spcBef>
              <a:buClr>
                <a:srgbClr val="000000"/>
              </a:buClr>
              <a:buSzPct val="45000"/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70C0"/>
                </a:solidFill>
                <a:latin typeface="Courier New"/>
                <a:ea typeface="DejaVu Sans"/>
              </a:rPr>
              <a:t>fc –l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  <a:ea typeface="DejaVu Sans"/>
              </a:rPr>
              <a:t>                         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display last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16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commands</a:t>
            </a:r>
            <a:endParaRPr lang="en-CA" sz="2000" b="0" strike="noStrike" spc="-1" dirty="0">
              <a:latin typeface="Arial"/>
            </a:endParaRPr>
          </a:p>
          <a:p>
            <a:pPr marL="108720">
              <a:lnSpc>
                <a:spcPct val="120000"/>
              </a:lnSpc>
              <a:spcBef>
                <a:spcPts val="1001"/>
              </a:spcBef>
              <a:buClr>
                <a:srgbClr val="000000"/>
              </a:buClr>
              <a:buSzPct val="45000"/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70C0"/>
                </a:solidFill>
                <a:latin typeface="Courier New"/>
                <a:ea typeface="DejaVu Sans"/>
              </a:rPr>
              <a:t>history | more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  <a:ea typeface="DejaVu Sans"/>
              </a:rPr>
              <a:t>     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display all stored commands</a:t>
            </a:r>
            <a:endParaRPr lang="en-CA" sz="2000" b="0" strike="noStrike" spc="-1" dirty="0">
              <a:latin typeface="Arial"/>
            </a:endParaRPr>
          </a:p>
          <a:p>
            <a:pPr marL="108720">
              <a:lnSpc>
                <a:spcPct val="120000"/>
              </a:lnSpc>
              <a:spcBef>
                <a:spcPts val="1001"/>
              </a:spcBef>
              <a:buClr>
                <a:srgbClr val="000000"/>
              </a:buClr>
              <a:buSzPct val="45000"/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70C0"/>
                </a:solidFill>
                <a:latin typeface="Courier New"/>
                <a:ea typeface="DejaVu Sans"/>
              </a:rPr>
              <a:t>!#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                               re-executes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command by command number (obtained from 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history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command)</a:t>
            </a:r>
            <a:endParaRPr lang="en-CA" sz="2000" b="0" strike="noStrike" spc="-1" dirty="0">
              <a:latin typeface="Arial"/>
            </a:endParaRPr>
          </a:p>
          <a:p>
            <a:pPr marL="108720">
              <a:lnSpc>
                <a:spcPct val="120000"/>
              </a:lnSpc>
              <a:spcBef>
                <a:spcPts val="1001"/>
              </a:spcBef>
              <a:buClr>
                <a:srgbClr val="000000"/>
              </a:buClr>
              <a:buSzPct val="45000"/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70C0"/>
                </a:solidFill>
                <a:latin typeface="Courier New"/>
                <a:ea typeface="DejaVu Sans"/>
              </a:rPr>
              <a:t>!</a:t>
            </a:r>
            <a:r>
              <a:rPr lang="en-CA" sz="2000" b="1" strike="noStrike" spc="-1" dirty="0" err="1">
                <a:solidFill>
                  <a:srgbClr val="0070C0"/>
                </a:solidFill>
                <a:latin typeface="Courier New"/>
                <a:ea typeface="DejaVu Sans"/>
              </a:rPr>
              <a:t>abc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  <a:ea typeface="DejaVu Sans"/>
              </a:rPr>
              <a:t>                          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re-executes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last command beginning with string ”</a:t>
            </a:r>
            <a:r>
              <a:rPr lang="en-CA" sz="2000" b="0" i="1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abc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”</a:t>
            </a:r>
            <a:endParaRPr lang="en-CA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1451520" y="804600"/>
            <a:ext cx="9602280" cy="104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Quoting special characters</a:t>
            </a:r>
            <a:endParaRPr lang="en-CA" sz="3200" b="0" strike="noStrike" spc="-1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1487032" y="1875439"/>
            <a:ext cx="8330040" cy="39305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Quoting Special Characters</a:t>
            </a:r>
            <a:endParaRPr lang="en-CA" sz="20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As discussed in the above section, there are some special characters that the shell uses to perform an operation; for example, the filename expansion symbols: </a:t>
            </a:r>
            <a:r>
              <a:rPr lang="en-CA" sz="18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*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, ?, [ ] or [! ]</a:t>
            </a:r>
            <a:endParaRPr lang="en-CA" sz="1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There </a:t>
            </a:r>
            <a:r>
              <a:rPr lang="en-CA" sz="1800" b="0" strike="noStrike" spc="-1" dirty="0" smtClean="0">
                <a:solidFill>
                  <a:srgbClr val="000000"/>
                </a:solidFill>
                <a:latin typeface="Gill Sans MT"/>
                <a:ea typeface="DejaVu Sans"/>
              </a:rPr>
              <a:t>are methods 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to instruct the Linux shell to ignore that special character </a:t>
            </a:r>
            <a:r>
              <a:rPr dirty="0"/>
              <a:t/>
            </a:r>
            <a:br>
              <a:rPr dirty="0"/>
            </a:b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and use only as </a:t>
            </a:r>
            <a:r>
              <a:rPr lang="en-CA" sz="18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regular text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.</a:t>
            </a:r>
            <a:endParaRPr lang="en-CA" sz="1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800" b="0" strike="noStrike" spc="-1" dirty="0" smtClean="0">
                <a:solidFill>
                  <a:srgbClr val="000000"/>
                </a:solidFill>
                <a:latin typeface="Gill Sans MT"/>
                <a:ea typeface="DejaVu Sans"/>
              </a:rPr>
              <a:t>These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 </a:t>
            </a:r>
            <a:r>
              <a:rPr lang="en-CA" sz="18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3 methods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 to make those special characters </a:t>
            </a:r>
            <a:r>
              <a:rPr lang="en-CA" sz="18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act like text characters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 (referred to "</a:t>
            </a:r>
            <a:r>
              <a:rPr lang="en-CA" sz="18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quoting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" special characters). </a:t>
            </a:r>
            <a:r>
              <a:rPr dirty="0"/>
              <a:t/>
            </a:r>
            <a:br>
              <a:rPr dirty="0"/>
            </a:br>
            <a:r>
              <a:rPr lang="en-CA" sz="1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These methods are displayed in the next slide.</a:t>
            </a:r>
            <a:endParaRPr lang="en-CA" sz="1800" b="0" strike="noStrike" spc="-1" dirty="0">
              <a:latin typeface="Arial"/>
            </a:endParaRPr>
          </a:p>
        </p:txBody>
      </p:sp>
      <p:pic>
        <p:nvPicPr>
          <p:cNvPr id="179" name="Picture 4" descr="Shape&#10;&#10;Description automatically generated with low confidence"/>
          <p:cNvPicPr/>
          <p:nvPr/>
        </p:nvPicPr>
        <p:blipFill>
          <a:blip r:embed="rId2"/>
          <a:stretch/>
        </p:blipFill>
        <p:spPr>
          <a:xfrm>
            <a:off x="9578880" y="804600"/>
            <a:ext cx="1474920" cy="1048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7889</TotalTime>
  <Words>962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Courier New</vt:lpstr>
      <vt:lpstr>DejaVu Sans</vt:lpstr>
      <vt:lpstr>Gill Sans MT</vt:lpstr>
      <vt:lpstr>Symbol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SYST28296</dc:title>
  <dc:subject/>
  <dc:creator>Saul, Jennifer</dc:creator>
  <dc:description/>
  <cp:lastModifiedBy>ITS</cp:lastModifiedBy>
  <cp:revision>525</cp:revision>
  <dcterms:created xsi:type="dcterms:W3CDTF">2019-04-25T17:31:46Z</dcterms:created>
  <dcterms:modified xsi:type="dcterms:W3CDTF">2022-04-29T07:47:45Z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